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67" r:id="rId3"/>
    <p:sldId id="258" r:id="rId4"/>
    <p:sldId id="262" r:id="rId5"/>
    <p:sldId id="268" r:id="rId6"/>
    <p:sldId id="263" r:id="rId7"/>
    <p:sldId id="264" r:id="rId8"/>
    <p:sldId id="269" r:id="rId9"/>
    <p:sldId id="265" r:id="rId10"/>
    <p:sldId id="270" r:id="rId11"/>
    <p:sldId id="266"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61" d="100"/>
          <a:sy n="161" d="100"/>
        </p:scale>
        <p:origin x="784" y="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25fccb068a2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25fccb068a2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200"/>
              </a:spcAft>
              <a:buNone/>
            </a:pPr>
            <a:r>
              <a:rPr lang="en" sz="1000">
                <a:solidFill>
                  <a:srgbClr val="595959"/>
                </a:solidFill>
              </a:rPr>
              <a:t>- Fulfillment of dream of iCALL: individualized adaptive learning?</a:t>
            </a:r>
            <a:br>
              <a:rPr lang="en" sz="1000">
                <a:solidFill>
                  <a:srgbClr val="595959"/>
                </a:solidFill>
              </a:rPr>
            </a:br>
            <a:r>
              <a:rPr lang="en" sz="1000">
                <a:solidFill>
                  <a:srgbClr val="595959"/>
                </a:solidFill>
              </a:rPr>
              <a:t>- Language as a communication tool, not a set of rules</a:t>
            </a:r>
            <a:br>
              <a:rPr lang="en" sz="1000">
                <a:solidFill>
                  <a:srgbClr val="595959"/>
                </a:solidFill>
              </a:rPr>
            </a:br>
            <a:r>
              <a:rPr lang="en" sz="1000">
                <a:solidFill>
                  <a:srgbClr val="595959"/>
                </a:solidFill>
              </a:rPr>
              <a:t>- AI expands an ecological and semiotic perspective on SLA to mind-body-environment to include active AI language use</a:t>
            </a:r>
            <a:endParaRPr sz="1000">
              <a:solidFill>
                <a:srgbClr val="595959"/>
              </a:solidFill>
            </a:endParaRPr>
          </a:p>
        </p:txBody>
      </p:sp>
    </p:spTree>
    <p:extLst>
      <p:ext uri="{BB962C8B-B14F-4D97-AF65-F5344CB8AC3E}">
        <p14:creationId xmlns:p14="http://schemas.microsoft.com/office/powerpoint/2010/main" val="16787520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2743236f97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2743236f97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26eb39e8d0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26eb39e8d0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000"/>
              <a:t>Not just academic use but need to prepare students for life after graduation</a:t>
            </a:r>
            <a:endParaRPr sz="1000"/>
          </a:p>
          <a:p>
            <a:pPr marL="0" lvl="0" indent="0" algn="l" rtl="0">
              <a:spcBef>
                <a:spcPts val="0"/>
              </a:spcBef>
              <a:spcAft>
                <a:spcPts val="0"/>
              </a:spcAft>
              <a:buNone/>
            </a:pPr>
            <a:r>
              <a:rPr lang="en" sz="1000"/>
              <a:t>Divise activities/assignments with use AI in multiple ways, but also demonstrate their inabilities</a:t>
            </a:r>
            <a:endParaRPr sz="1000"/>
          </a:p>
          <a:p>
            <a:pPr marL="0" lvl="0" indent="0" algn="l" rtl="0">
              <a:spcBef>
                <a:spcPts val="0"/>
              </a:spcBef>
              <a:spcAft>
                <a:spcPts val="0"/>
              </a:spcAft>
              <a:buNone/>
            </a:pPr>
            <a:r>
              <a:rPr lang="en" sz="1000"/>
              <a:t>Use a variety of writing tasks, some of which incorporate AI, others not; integrate tool use into a broader writing program emphasizing authentic communication</a:t>
            </a:r>
            <a:endParaRPr sz="1000"/>
          </a:p>
          <a:p>
            <a:pPr marL="0" lvl="0" indent="0" algn="l" rtl="0">
              <a:spcBef>
                <a:spcPts val="0"/>
              </a:spcBef>
              <a:spcAft>
                <a:spcPts val="0"/>
              </a:spcAft>
              <a:buNone/>
            </a:pPr>
            <a:r>
              <a:rPr lang="en" sz="1000"/>
              <a:t>Use AI tools to help develop students’ knowledge of how language works</a:t>
            </a:r>
            <a:endParaRPr sz="1000"/>
          </a:p>
        </p:txBody>
      </p:sp>
    </p:spTree>
    <p:extLst>
      <p:ext uri="{BB962C8B-B14F-4D97-AF65-F5344CB8AC3E}">
        <p14:creationId xmlns:p14="http://schemas.microsoft.com/office/powerpoint/2010/main" val="873444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25fccb068a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25fccb068a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Memory capability of generative AI systems allows for varying writing prompts to incorporate different identity positions as writers, i.e. different formality registers, regional characteristics, socio-economic status, vocation, gender, language proficiency level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24cce746caa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24cce746caa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 LLM: transforms textual input into mathematical symbols (vectors) and the relationships among vectors into stored parameters (multilayered relationships)</a:t>
            </a:r>
            <a:br>
              <a:rPr lang="en"/>
            </a:br>
            <a:r>
              <a:rPr lang="en"/>
              <a:t>- The model of language that emerges in AI systems parallels that from usage-based linguistics, i.e. not based on a set of rules but on how language is used in practice, stressing the importance of multi-word units, that can be fixed expressions of lexicogrammatical patterns (lexical/morphological variation within set structures). Validates the use of corpora in SLA</a:t>
            </a:r>
            <a:br>
              <a:rPr lang="en"/>
            </a:br>
            <a:r>
              <a:rPr lang="en"/>
              <a:t>- Lack of understanding of social use of writing has implications for use of AI tools in L2 instruction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24cce746caa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24cce746caa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 LLM: transforms textual input into mathematical symbols (vectors) and the relationships among vectors into stored parameters (multilayered relationships)</a:t>
            </a:r>
            <a:br>
              <a:rPr lang="en"/>
            </a:br>
            <a:r>
              <a:rPr lang="en"/>
              <a:t>- The model of language that emerges in AI systems parallels that from usage-based linguistics, i.e. not based on a set of rules but on how language is used in practice, stressing the importance of multi-word units, that can be fixed expressions of lexicogrammatical patterns (lexical/morphological variation within set structures). Validates the use of corpora in SLA</a:t>
            </a:r>
            <a:br>
              <a:rPr lang="en"/>
            </a:br>
            <a:r>
              <a:rPr lang="en"/>
              <a:t>- Lack of understanding of social use of writing has implications for use of AI tools in L2 instruction </a:t>
            </a:r>
            <a:endParaRPr/>
          </a:p>
        </p:txBody>
      </p:sp>
    </p:spTree>
    <p:extLst>
      <p:ext uri="{BB962C8B-B14F-4D97-AF65-F5344CB8AC3E}">
        <p14:creationId xmlns:p14="http://schemas.microsoft.com/office/powerpoint/2010/main" val="4134232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25fccb068a2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25fccb068a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200"/>
              </a:spcAft>
              <a:buNone/>
            </a:pPr>
            <a:r>
              <a:rPr lang="en" sz="1000">
                <a:solidFill>
                  <a:srgbClr val="595959"/>
                </a:solidFill>
              </a:rPr>
              <a:t>- AWE such as Criterion or MY Access  value language mechanics over creativity and originality</a:t>
            </a:r>
            <a:br>
              <a:rPr lang="en" sz="1000">
                <a:solidFill>
                  <a:srgbClr val="595959"/>
                </a:solidFill>
              </a:rPr>
            </a:br>
            <a:r>
              <a:rPr lang="en" sz="1000">
                <a:solidFill>
                  <a:srgbClr val="595959"/>
                </a:solidFill>
              </a:rPr>
              <a:t>- revisions most commonly made are in grammatical accuracy and lexical appropriateness rather than in content or structure, or coherence or argumentation a</a:t>
            </a:r>
            <a:br>
              <a:rPr lang="en" sz="1000">
                <a:solidFill>
                  <a:srgbClr val="595959"/>
                </a:solidFill>
              </a:rPr>
            </a:br>
            <a:r>
              <a:rPr lang="en" sz="1000">
                <a:solidFill>
                  <a:srgbClr val="595959"/>
                </a:solidFill>
              </a:rPr>
              <a:t>- provide little assistance with improving areas such as argumentation strength, discourse coherence, or organization. That is due to the fact that these AI systems do not truly understand human language</a:t>
            </a:r>
            <a:br>
              <a:rPr lang="en" sz="1000">
                <a:solidFill>
                  <a:srgbClr val="595959"/>
                </a:solidFill>
              </a:rPr>
            </a:br>
            <a:r>
              <a:rPr lang="en" sz="1000">
                <a:solidFill>
                  <a:srgbClr val="595959"/>
                </a:solidFill>
              </a:rPr>
              <a:t>- emphasis should be on use of writing as a communicative tool, rather than on language mechanics</a:t>
            </a:r>
            <a:br>
              <a:rPr lang="en" sz="1000">
                <a:solidFill>
                  <a:srgbClr val="595959"/>
                </a:solidFill>
              </a:rPr>
            </a:br>
            <a:r>
              <a:rPr lang="en" sz="1000">
                <a:solidFill>
                  <a:srgbClr val="595959"/>
                </a:solidFill>
              </a:rPr>
              <a:t>AWCF: also Ginger, ProWritingAid: lower-level writing issues, in particular grammatical and lexical errors</a:t>
            </a:r>
            <a:br>
              <a:rPr lang="en" sz="1000">
                <a:solidFill>
                  <a:srgbClr val="595959"/>
                </a:solidFill>
              </a:rPr>
            </a:br>
            <a:r>
              <a:rPr lang="en" sz="1000">
                <a:solidFill>
                  <a:srgbClr val="595959"/>
                </a:solidFill>
              </a:rPr>
              <a:t>- algorithmic analysis provides helpful error classification</a:t>
            </a:r>
            <a:br>
              <a:rPr lang="en" sz="1000">
                <a:solidFill>
                  <a:srgbClr val="595959"/>
                </a:solidFill>
              </a:rPr>
            </a:br>
            <a:r>
              <a:rPr lang="en" sz="1000">
                <a:solidFill>
                  <a:srgbClr val="595959"/>
                </a:solidFill>
              </a:rPr>
              <a:t>- Constant messaging while writing may overload working memory and prevent writers from being able to process appropriately the feedback received. That is all the more likely when writing in an L2. Explicit, targeted CF also risk of reinforcing students’ low-level focus; implicit feedback may lead to longer-term L2 gains.</a:t>
            </a:r>
            <a:endParaRPr sz="1000">
              <a:solidFill>
                <a:srgbClr val="595959"/>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25fccb068a2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25fccb068a2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000"/>
              <a:t>- GT in 2016 transitioned to machine learning based on artificial neural networks; now MT available thru ChatGPT, other GAI</a:t>
            </a:r>
            <a:br>
              <a:rPr lang="en" sz="1000"/>
            </a:br>
            <a:r>
              <a:rPr lang="en" sz="1000"/>
              <a:t>- Bans not effective</a:t>
            </a:r>
            <a:endParaRPr sz="1000"/>
          </a:p>
          <a:p>
            <a:pPr marL="0" lvl="0" indent="0" algn="l" rtl="0">
              <a:spcBef>
                <a:spcPts val="0"/>
              </a:spcBef>
              <a:spcAft>
                <a:spcPts val="0"/>
              </a:spcAft>
              <a:buNone/>
            </a:pPr>
            <a:r>
              <a:rPr lang="en"/>
              <a:t>- Mostly used for looking up single words and expressions</a:t>
            </a:r>
            <a:br>
              <a:rPr lang="en"/>
            </a:br>
            <a:r>
              <a:rPr lang="en"/>
              <a:t>- training in post-editing machine-translated texts can be helpful in correcting raw MT output and in gaining insight into MT limitations. Developing the skills to post-edit requires focused attention and advanced reading ability, valuable both in language learning and in professional translation.</a:t>
            </a:r>
            <a:br>
              <a:rPr lang="en"/>
            </a:br>
            <a:r>
              <a:rPr lang="en"/>
              <a:t>- Potential gains in metalinguistic knowledge</a:t>
            </a:r>
            <a:endParaRPr/>
          </a:p>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25fccb068a2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25fccb068a2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000"/>
              <a:t>- GT in 2016 transitioned to machine learning based on artificial neural networks; now MT available thru ChatGPT, other GAI</a:t>
            </a:r>
            <a:br>
              <a:rPr lang="en" sz="1000"/>
            </a:br>
            <a:r>
              <a:rPr lang="en" sz="1000"/>
              <a:t>- Bans not effective</a:t>
            </a:r>
            <a:endParaRPr sz="1000"/>
          </a:p>
          <a:p>
            <a:pPr marL="0" lvl="0" indent="0" algn="l" rtl="0">
              <a:spcBef>
                <a:spcPts val="0"/>
              </a:spcBef>
              <a:spcAft>
                <a:spcPts val="0"/>
              </a:spcAft>
              <a:buNone/>
            </a:pPr>
            <a:r>
              <a:rPr lang="en"/>
              <a:t>- Mostly used for looking up single words and expressions</a:t>
            </a:r>
            <a:br>
              <a:rPr lang="en"/>
            </a:br>
            <a:r>
              <a:rPr lang="en"/>
              <a:t>- training in post-editing machine-translated texts can be helpful in correcting raw MT output and in gaining insight into MT limitations. Developing the skills to post-edit requires focused attention and advanced reading ability, valuable both in language learning and in professional translation.</a:t>
            </a:r>
            <a:br>
              <a:rPr lang="en"/>
            </a:br>
            <a:r>
              <a:rPr lang="en"/>
              <a:t>- Potential gains in metalinguistic knowledge</a:t>
            </a:r>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2358971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25fccb068a2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25fccb068a2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200"/>
              </a:spcAft>
              <a:buNone/>
            </a:pPr>
            <a:r>
              <a:rPr lang="en" sz="1000" dirty="0">
                <a:solidFill>
                  <a:srgbClr val="595959"/>
                </a:solidFill>
              </a:rPr>
              <a:t>- Fulfillment of dream of </a:t>
            </a:r>
            <a:r>
              <a:rPr lang="en" sz="1000" dirty="0" err="1">
                <a:solidFill>
                  <a:srgbClr val="595959"/>
                </a:solidFill>
              </a:rPr>
              <a:t>iCALL</a:t>
            </a:r>
            <a:r>
              <a:rPr lang="en" sz="1000" dirty="0">
                <a:solidFill>
                  <a:srgbClr val="595959"/>
                </a:solidFill>
              </a:rPr>
              <a:t>: individualized adaptive learning?</a:t>
            </a:r>
            <a:br>
              <a:rPr lang="en" sz="1000" dirty="0">
                <a:solidFill>
                  <a:srgbClr val="595959"/>
                </a:solidFill>
              </a:rPr>
            </a:br>
            <a:r>
              <a:rPr lang="en" sz="1000" dirty="0">
                <a:solidFill>
                  <a:srgbClr val="595959"/>
                </a:solidFill>
              </a:rPr>
              <a:t>- Language as a communication tool, not a set of rules</a:t>
            </a:r>
            <a:br>
              <a:rPr lang="en" sz="1000" dirty="0">
                <a:solidFill>
                  <a:srgbClr val="595959"/>
                </a:solidFill>
              </a:rPr>
            </a:br>
            <a:r>
              <a:rPr lang="en" sz="1000" dirty="0">
                <a:solidFill>
                  <a:srgbClr val="595959"/>
                </a:solidFill>
              </a:rPr>
              <a:t>- AI expands an ecological and semiotic perspective on SLA to mind-body-environment to include active AI language use</a:t>
            </a:r>
            <a:endParaRPr sz="1000" dirty="0">
              <a:solidFill>
                <a:srgbClr val="595959"/>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i.org/10.5070/l214151723"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doi.org/10.1016/j.caeai.2022.10005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heconversation.com/ok-computer-to-prevent-students-cheating-with-ai-text-generators-we-should-bring-them-into-the-classroom-129905" TargetMode="External"/><Relationship Id="rId4" Type="http://schemas.openxmlformats.org/officeDocument/2006/relationships/hyperlink" Target="https://www.chronicle.com/newsletter/teaching/2023-01-05"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forbes.com/sites/jasonwingard/2023/01/10/chatgpt-a-threat-to-higher-education/?sh=6036ce5e1e7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ritings.stephenwolfram.com/2023/02/what-is-chatgpt-doing-and-why-does-it-work/"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psyarxiv.com/5b26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lltjournal.org/collection/col_10125_102113/"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journal.aall.org.au/index.php/jall/article/view/591" TargetMode="External"/><Relationship Id="rId5" Type="http://schemas.openxmlformats.org/officeDocument/2006/relationships/hyperlink" Target="https://doi.org/10.1016/j.jslw.2021.100816" TargetMode="External"/><Relationship Id="rId4" Type="http://schemas.openxmlformats.org/officeDocument/2006/relationships/hyperlink" Target="https://scholarspace.manoa.hawaii.edu/server/api/core/bitstreams/cb19de41-9ddc-4475-8ed6-72b3a8d19cfc/content"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escholarship.org/uc/uccllt_l2/14/1"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hdl.handle.net/10125/69860" TargetMode="External"/><Relationship Id="rId5" Type="http://schemas.openxmlformats.org/officeDocument/2006/relationships/hyperlink" Target="https://doi.org/10.5861/ijrsll.2019.4002" TargetMode="External"/><Relationship Id="rId4" Type="http://schemas.openxmlformats.org/officeDocument/2006/relationships/hyperlink" Target="https://d1wqtxts1xzle7.cloudfront.net/72221034/FL_Instructor_Beliefs_About_Machine_Translation_Ecological_Insights_to_Guide_Research_and_Practice-libre.pdf?1633972591=&amp;response-content-disposition=inline%3B+filename%3DFL_Instructor_Beliefs_About_Machine_Tran.pdf&amp;Expires=1692017621&amp;Signature=K33bH9E0mwk8CEkMaOHpt2RXsBCAkNRwMt0cYqAtkOBZIZgNwWxFCuavp0BWDymKVnfLCbcWFKRCa8wzCpbC3tpngCbbTE9U8~8Ipfv~FnCeDK8OXW7IOhu4Z7Fcby38rZ5UENCKiGo~VKv8LMfHrZeD2SxGIgDG8QUhzUo~nmI7TEJRhEqc2r5qeCp4ZCy-mYqE6Yb78UdUiLtFOss4P0H2LqdNAoeQ5mdsXzshmYcGoeuUoWO3v6EVDj1bVnllvwOcwltqbglC6fA-1AitS7F8c9AiOIB8wTLim3eWYm0jvF6UL~11W86fBxwnGI3MNqx-iqpGaLZ-Om2BFicnow__&amp;Key-Pair-Id=APKAJLOHF5GGSLRBV4ZA"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 y="0"/>
            <a:ext cx="9088340" cy="2703443"/>
          </a:xfrm>
          <a:prstGeom prst="rect">
            <a:avLst/>
          </a:prstGeom>
        </p:spPr>
        <p:txBody>
          <a:bodyPr spcFirstLastPara="1" wrap="square" lIns="91425" tIns="91425" rIns="91425" bIns="91425" anchor="b" anchorCtr="0">
            <a:normAutofit/>
          </a:bodyPr>
          <a:lstStyle/>
          <a:p>
            <a:pPr marL="0" lvl="0" indent="0" rtl="0">
              <a:spcBef>
                <a:spcPts val="0"/>
              </a:spcBef>
              <a:spcAft>
                <a:spcPts val="0"/>
              </a:spcAft>
              <a:buNone/>
            </a:pPr>
            <a:r>
              <a:rPr lang="en" dirty="0"/>
              <a:t> </a:t>
            </a:r>
            <a:r>
              <a:rPr lang="en-US" sz="4400" dirty="0"/>
              <a:t>Language Teacher Education</a:t>
            </a:r>
            <a:br>
              <a:rPr lang="en-US" sz="4400" dirty="0"/>
            </a:br>
            <a:r>
              <a:rPr lang="en-US" sz="4400" dirty="0"/>
              <a:t> for an AI World</a:t>
            </a:r>
            <a:endParaRPr dirty="0"/>
          </a:p>
        </p:txBody>
      </p:sp>
      <p:sp>
        <p:nvSpPr>
          <p:cNvPr id="55" name="Google Shape;55;p13"/>
          <p:cNvSpPr txBox="1"/>
          <p:nvPr/>
        </p:nvSpPr>
        <p:spPr>
          <a:xfrm>
            <a:off x="1516600" y="3094250"/>
            <a:ext cx="6963000" cy="677078"/>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1600" dirty="0"/>
              <a:t>Robert Godwin-Jones</a:t>
            </a:r>
            <a:endParaRPr sz="1600" dirty="0"/>
          </a:p>
          <a:p>
            <a:pPr marL="0" lvl="0" indent="0" algn="ctr" rtl="0">
              <a:spcBef>
                <a:spcPts val="0"/>
              </a:spcBef>
              <a:spcAft>
                <a:spcPts val="0"/>
              </a:spcAft>
              <a:buNone/>
            </a:pPr>
            <a:r>
              <a:rPr lang="en" sz="1600" dirty="0"/>
              <a:t>Virginia Commonwealth University</a:t>
            </a:r>
            <a:endParaRPr sz="1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ChatGPT and the Future</a:t>
            </a:r>
            <a:endParaRPr/>
          </a:p>
        </p:txBody>
      </p:sp>
      <p:sp>
        <p:nvSpPr>
          <p:cNvPr id="119" name="Google Shape;119;p22"/>
          <p:cNvSpPr txBox="1">
            <a:spLocks noGrp="1"/>
          </p:cNvSpPr>
          <p:nvPr>
            <p:ph type="body" idx="1"/>
          </p:nvPr>
        </p:nvSpPr>
        <p:spPr>
          <a:xfrm>
            <a:off x="104900" y="1152475"/>
            <a:ext cx="8954100" cy="37347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Many concerns: privacy, reliability/appropriateness, cost, social justice</a:t>
            </a:r>
            <a:endParaRPr dirty="0"/>
          </a:p>
          <a:p>
            <a:pPr marL="457200" lvl="0" indent="-342900" algn="l" rtl="0">
              <a:spcBef>
                <a:spcPts val="0"/>
              </a:spcBef>
              <a:spcAft>
                <a:spcPts val="0"/>
              </a:spcAft>
              <a:buSzPts val="1800"/>
              <a:buChar char="●"/>
            </a:pPr>
            <a:r>
              <a:rPr lang="en" dirty="0"/>
              <a:t>AI may lead to a reconsideration of the goals of language education generally</a:t>
            </a:r>
            <a:endParaRPr dirty="0"/>
          </a:p>
          <a:p>
            <a:pPr marL="457200" lvl="0" indent="-342900" algn="l" rtl="0">
              <a:spcBef>
                <a:spcPts val="0"/>
              </a:spcBef>
              <a:spcAft>
                <a:spcPts val="0"/>
              </a:spcAft>
              <a:buSzPts val="1800"/>
              <a:buChar char="●"/>
            </a:pPr>
            <a:r>
              <a:rPr lang="en" dirty="0"/>
              <a:t>Linguistic accuracy no longer “a synonym of learning and excellence” (p. 107)</a:t>
            </a:r>
            <a:endParaRPr dirty="0"/>
          </a:p>
          <a:p>
            <a:pPr marL="457200" lvl="0" indent="-342900" algn="l" rtl="0">
              <a:spcBef>
                <a:spcPts val="0"/>
              </a:spcBef>
              <a:spcAft>
                <a:spcPts val="0"/>
              </a:spcAft>
              <a:buSzPts val="1800"/>
              <a:buChar char="●"/>
            </a:pPr>
            <a:r>
              <a:rPr lang="en" dirty="0"/>
              <a:t>Given AI capabilities, we might emphasize pragmatic/cultural aspects of language</a:t>
            </a:r>
            <a:endParaRPr dirty="0"/>
          </a:p>
          <a:p>
            <a:pPr marL="457200" lvl="0" indent="-342900" algn="l" rtl="0">
              <a:spcBef>
                <a:spcPts val="0"/>
              </a:spcBef>
              <a:spcAft>
                <a:spcPts val="0"/>
              </a:spcAft>
              <a:buSzPts val="1800"/>
              <a:buChar char="●"/>
            </a:pPr>
            <a:r>
              <a:rPr lang="en" dirty="0"/>
              <a:t>Integrate AI tools into </a:t>
            </a:r>
            <a:r>
              <a:rPr lang="en" dirty="0">
                <a:solidFill>
                  <a:schemeClr val="dk1"/>
                </a:solidFill>
              </a:rPr>
              <a:t>broader writing program of authentic communication (VE)</a:t>
            </a:r>
          </a:p>
          <a:p>
            <a:pPr marL="457200" lvl="0" indent="-342900" algn="l" rtl="0">
              <a:spcBef>
                <a:spcPts val="0"/>
              </a:spcBef>
              <a:spcAft>
                <a:spcPts val="0"/>
              </a:spcAft>
              <a:buSzPts val="1800"/>
              <a:buChar char="●"/>
            </a:pPr>
            <a:endParaRPr lang="en" dirty="0">
              <a:solidFill>
                <a:schemeClr val="dk1"/>
              </a:solidFill>
            </a:endParaRPr>
          </a:p>
          <a:p>
            <a:pPr marL="114300" lvl="0" indent="0" algn="l" rtl="0">
              <a:spcBef>
                <a:spcPts val="0"/>
              </a:spcBef>
              <a:spcAft>
                <a:spcPts val="0"/>
              </a:spcAft>
              <a:buSzPts val="1800"/>
              <a:buNone/>
            </a:pPr>
            <a:r>
              <a:rPr lang="en-US" sz="1200" dirty="0">
                <a:solidFill>
                  <a:schemeClr val="dk1"/>
                </a:solidFill>
              </a:rPr>
              <a:t> - Godwin-Jones, R. (2019) In a World of SMART Technology, Why Learn Another Language? Ed Tech &amp; Society</a:t>
            </a:r>
            <a:endParaRPr lang="en" sz="1200" dirty="0">
              <a:solidFill>
                <a:schemeClr val="dk1"/>
              </a:solidFill>
            </a:endParaRPr>
          </a:p>
          <a:p>
            <a:pPr marL="114300" indent="0">
              <a:buNone/>
            </a:pPr>
            <a:r>
              <a:rPr lang="en-US" sz="1200" dirty="0"/>
              <a:t> - </a:t>
            </a:r>
            <a:r>
              <a:rPr lang="en-US" sz="1200" dirty="0" err="1"/>
              <a:t>Klekovkina</a:t>
            </a:r>
            <a:r>
              <a:rPr lang="en-US" sz="1200" dirty="0"/>
              <a:t>, V., &amp; </a:t>
            </a:r>
            <a:r>
              <a:rPr lang="en-US" sz="1200" dirty="0" err="1"/>
              <a:t>Denié-Higney</a:t>
            </a:r>
            <a:r>
              <a:rPr lang="en-US" sz="1200" dirty="0"/>
              <a:t>, L. (2022). Machine translation: Friend or foe in the language classroom?. </a:t>
            </a:r>
            <a:r>
              <a:rPr lang="en-US" sz="1200" i="1" dirty="0"/>
              <a:t>L2 Journal, 14</a:t>
            </a:r>
            <a:r>
              <a:rPr lang="en-US" sz="1200" dirty="0"/>
              <a:t>(1), 105–135. </a:t>
            </a:r>
            <a:r>
              <a:rPr lang="en-US" sz="1200" u="sng" dirty="0">
                <a:solidFill>
                  <a:schemeClr val="hlink"/>
                </a:solidFill>
                <a:hlinkClick r:id="rId3"/>
              </a:rPr>
              <a:t>https://doi.org/10.5070/l214151723</a:t>
            </a:r>
            <a:endParaRPr lang="en-US" sz="1200" dirty="0"/>
          </a:p>
          <a:p>
            <a:pPr marL="114300" lvl="0" indent="0" algn="l" rtl="0">
              <a:spcBef>
                <a:spcPts val="0"/>
              </a:spcBef>
              <a:spcAft>
                <a:spcPts val="0"/>
              </a:spcAft>
              <a:buSzPts val="1800"/>
              <a:buNone/>
            </a:pPr>
            <a:endParaRPr dirty="0"/>
          </a:p>
        </p:txBody>
      </p:sp>
    </p:spTree>
    <p:extLst>
      <p:ext uri="{BB962C8B-B14F-4D97-AF65-F5344CB8AC3E}">
        <p14:creationId xmlns:p14="http://schemas.microsoft.com/office/powerpoint/2010/main" val="356741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Q &amp; A</a:t>
            </a:r>
            <a:endParaRPr/>
          </a:p>
        </p:txBody>
      </p:sp>
      <p:sp>
        <p:nvSpPr>
          <p:cNvPr id="125" name="Google Shape;125;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Thank you!</a:t>
            </a:r>
            <a:endParaRPr/>
          </a:p>
          <a:p>
            <a:pPr marL="0" lvl="0" indent="0" algn="l" rtl="0">
              <a:spcBef>
                <a:spcPts val="1200"/>
              </a:spcBef>
              <a:spcAft>
                <a:spcPts val="1200"/>
              </a:spcAft>
              <a:buNone/>
            </a:pPr>
            <a:r>
              <a:rPr lang="en"/>
              <a:t>Questions/comments?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Underlying assumptions</a:t>
            </a:r>
            <a:endParaRPr dirty="0"/>
          </a:p>
        </p:txBody>
      </p:sp>
      <p:sp>
        <p:nvSpPr>
          <p:cNvPr id="61" name="Google Shape;61;p14"/>
          <p:cNvSpPr txBox="1">
            <a:spLocks noGrp="1"/>
          </p:cNvSpPr>
          <p:nvPr>
            <p:ph type="body" idx="1"/>
          </p:nvPr>
        </p:nvSpPr>
        <p:spPr>
          <a:xfrm>
            <a:off x="311700" y="1152475"/>
            <a:ext cx="8747400" cy="3416400"/>
          </a:xfrm>
          <a:prstGeom prst="rect">
            <a:avLst/>
          </a:prstGeom>
        </p:spPr>
        <p:txBody>
          <a:bodyPr spcFirstLastPara="1" wrap="square" lIns="91425" tIns="91425" rIns="91425" bIns="91425" anchor="t" anchorCtr="0">
            <a:normAutofit fontScale="92500" lnSpcReduction="20000"/>
          </a:bodyPr>
          <a:lstStyle/>
          <a:p>
            <a:pPr marL="457200" lvl="0" indent="-342900" algn="l" rtl="0">
              <a:spcBef>
                <a:spcPts val="0"/>
              </a:spcBef>
              <a:spcAft>
                <a:spcPts val="0"/>
              </a:spcAft>
              <a:buSzPts val="1800"/>
              <a:buChar char="●"/>
            </a:pPr>
            <a:r>
              <a:rPr lang="en"/>
              <a:t>AI language tools here to stay and will improve; usage likely ubiquitous</a:t>
            </a:r>
            <a:endParaRPr/>
          </a:p>
          <a:p>
            <a:pPr marL="457200" lvl="0" indent="-342900" algn="l" rtl="0">
              <a:spcBef>
                <a:spcPts val="0"/>
              </a:spcBef>
              <a:spcAft>
                <a:spcPts val="0"/>
              </a:spcAft>
              <a:buSzPts val="1800"/>
              <a:buChar char="●"/>
            </a:pPr>
            <a:r>
              <a:rPr lang="en"/>
              <a:t>Language teachers will need an understanding of how tools work &amp; limitations</a:t>
            </a:r>
            <a:endParaRPr/>
          </a:p>
          <a:p>
            <a:pPr marL="457200" lvl="0" indent="-342900" algn="l" rtl="0">
              <a:spcBef>
                <a:spcPts val="0"/>
              </a:spcBef>
              <a:spcAft>
                <a:spcPts val="0"/>
              </a:spcAft>
              <a:buSzPts val="1800"/>
              <a:buChar char="●"/>
            </a:pPr>
            <a:r>
              <a:rPr lang="en"/>
              <a:t>Teachers will use that knowledge to discuss/demonstrate informed use</a:t>
            </a:r>
            <a:endParaRPr/>
          </a:p>
          <a:p>
            <a:pPr marL="457200" lvl="0" indent="-342900" algn="l" rtl="0">
              <a:spcBef>
                <a:spcPts val="0"/>
              </a:spcBef>
              <a:spcAft>
                <a:spcPts val="0"/>
              </a:spcAft>
              <a:buSzPts val="1800"/>
              <a:buChar char="●"/>
            </a:pPr>
            <a:r>
              <a:rPr lang="en"/>
              <a:t>AI not a silver bullet: need to find ways to integrate smart tools into curriculum</a:t>
            </a:r>
            <a:endParaRPr/>
          </a:p>
          <a:p>
            <a:pPr marL="45720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1200"/>
              </a:spcAft>
              <a:buNone/>
            </a:pPr>
            <a:r>
              <a:rPr lang="en" sz="1400"/>
              <a:t> - Carvalho L. et al.. (2022). How can we design for learning in an AI world?, </a:t>
            </a:r>
            <a:r>
              <a:rPr lang="en" sz="1400" i="1"/>
              <a:t>Computers and Education: Artificial Intelligence, 3</a:t>
            </a:r>
            <a:r>
              <a:rPr lang="en" sz="1400"/>
              <a:t>, 1–9. </a:t>
            </a:r>
            <a:r>
              <a:rPr lang="en" sz="1400" u="sng">
                <a:solidFill>
                  <a:schemeClr val="hlink"/>
                </a:solidFill>
                <a:hlinkClick r:id="rId3"/>
              </a:rPr>
              <a:t>https://doi.org/10.1016/j.caeai.2022.100053</a:t>
            </a:r>
            <a:r>
              <a:rPr lang="en" sz="1400"/>
              <a:t>. </a:t>
            </a:r>
            <a:br>
              <a:rPr lang="en" sz="1400"/>
            </a:br>
            <a:r>
              <a:rPr lang="en" sz="1400"/>
              <a:t> - McMurtrie, B. (2023, Jan. 5), Will ChatGPT Change the Way You Teach? </a:t>
            </a:r>
            <a:r>
              <a:rPr lang="en" sz="1400" i="1"/>
              <a:t>The Chronicle</a:t>
            </a:r>
            <a:r>
              <a:rPr lang="en" sz="1400"/>
              <a:t>. </a:t>
            </a:r>
            <a:r>
              <a:rPr lang="en" sz="1400" u="sng">
                <a:solidFill>
                  <a:schemeClr val="hlink"/>
                </a:solidFill>
                <a:hlinkClick r:id="rId4"/>
              </a:rPr>
              <a:t>Link</a:t>
            </a:r>
            <a:br>
              <a:rPr lang="en" sz="1400"/>
            </a:br>
            <a:r>
              <a:rPr lang="en" sz="1400"/>
              <a:t> - Otsuki, G. J. (2020, January 23). OK computer: to prevent students cheating with AI text-generators, we should bring them into the classroom. </a:t>
            </a:r>
            <a:r>
              <a:rPr lang="en" sz="1400" i="1"/>
              <a:t>The Conversation</a:t>
            </a:r>
            <a:r>
              <a:rPr lang="en" sz="1400"/>
              <a:t>. </a:t>
            </a:r>
            <a:r>
              <a:rPr lang="en" sz="1400" u="sng">
                <a:solidFill>
                  <a:schemeClr val="hlink"/>
                </a:solidFill>
                <a:hlinkClick r:id="rId5"/>
              </a:rPr>
              <a:t>Link</a:t>
            </a:r>
            <a:endParaRPr sz="1400"/>
          </a:p>
        </p:txBody>
      </p:sp>
      <p:cxnSp>
        <p:nvCxnSpPr>
          <p:cNvPr id="62" name="Google Shape;62;p14"/>
          <p:cNvCxnSpPr/>
          <p:nvPr/>
        </p:nvCxnSpPr>
        <p:spPr>
          <a:xfrm rot="10800000">
            <a:off x="431375" y="3350650"/>
            <a:ext cx="40200" cy="23400"/>
          </a:xfrm>
          <a:prstGeom prst="straightConnector1">
            <a:avLst/>
          </a:prstGeom>
          <a:noFill/>
          <a:ln w="9525" cap="flat" cmpd="sng">
            <a:solidFill>
              <a:schemeClr val="dk2"/>
            </a:solidFill>
            <a:prstDash val="solid"/>
            <a:round/>
            <a:headEnd type="none" w="med" len="med"/>
            <a:tailEnd type="none" w="med" len="med"/>
          </a:ln>
        </p:spPr>
      </p:cxnSp>
      <p:cxnSp>
        <p:nvCxnSpPr>
          <p:cNvPr id="63" name="Google Shape;63;p14"/>
          <p:cNvCxnSpPr/>
          <p:nvPr/>
        </p:nvCxnSpPr>
        <p:spPr>
          <a:xfrm>
            <a:off x="311700" y="3163250"/>
            <a:ext cx="8747400" cy="0"/>
          </a:xfrm>
          <a:prstGeom prst="straightConnector1">
            <a:avLst/>
          </a:prstGeom>
          <a:noFill/>
          <a:ln w="9525" cap="flat" cmpd="sng">
            <a:solidFill>
              <a:schemeClr val="dk2"/>
            </a:solidFill>
            <a:prstDash val="solid"/>
            <a:round/>
            <a:headEnd type="none" w="med" len="med"/>
            <a:tailEnd type="none" w="med" len="med"/>
          </a:ln>
        </p:spPr>
      </p:cxnSp>
    </p:spTree>
    <p:extLst>
      <p:ext uri="{BB962C8B-B14F-4D97-AF65-F5344CB8AC3E}">
        <p14:creationId xmlns:p14="http://schemas.microsoft.com/office/powerpoint/2010/main" val="1758970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The new face of AI</a:t>
            </a:r>
            <a:endParaRPr/>
          </a:p>
        </p:txBody>
      </p:sp>
      <p:sp>
        <p:nvSpPr>
          <p:cNvPr id="69" name="Google Shape;69;p15"/>
          <p:cNvSpPr txBox="1">
            <a:spLocks noGrp="1"/>
          </p:cNvSpPr>
          <p:nvPr>
            <p:ph type="body" idx="1"/>
          </p:nvPr>
        </p:nvSpPr>
        <p:spPr>
          <a:xfrm>
            <a:off x="311700" y="1152475"/>
            <a:ext cx="87474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Release of </a:t>
            </a:r>
            <a:r>
              <a:rPr lang="en" dirty="0" err="1"/>
              <a:t>ChatGPT</a:t>
            </a:r>
            <a:r>
              <a:rPr lang="en" dirty="0"/>
              <a:t> a year ago: first publicly available generative AI tool</a:t>
            </a:r>
            <a:endParaRPr dirty="0"/>
          </a:p>
          <a:p>
            <a:pPr marL="457200" lvl="0" indent="-342900" algn="l" rtl="0">
              <a:spcBef>
                <a:spcPts val="0"/>
              </a:spcBef>
              <a:spcAft>
                <a:spcPts val="0"/>
              </a:spcAft>
              <a:buSzPts val="1800"/>
              <a:buChar char="●"/>
            </a:pPr>
            <a:r>
              <a:rPr lang="en" dirty="0"/>
              <a:t>Capabilities that transfixed users: speed, quality, versatility, memory, </a:t>
            </a:r>
            <a:r>
              <a:rPr lang="en" dirty="0" err="1"/>
              <a:t>redos</a:t>
            </a:r>
            <a:endParaRPr dirty="0"/>
          </a:p>
          <a:p>
            <a:pPr marL="457200" lvl="0" indent="-342900" algn="l" rtl="0">
              <a:spcBef>
                <a:spcPts val="0"/>
              </a:spcBef>
              <a:spcAft>
                <a:spcPts val="0"/>
              </a:spcAft>
              <a:buSzPts val="1800"/>
              <a:buChar char="●"/>
            </a:pPr>
            <a:r>
              <a:rPr lang="en" dirty="0"/>
              <a:t>AI itself not new: ranking algorithms, machine translation, voice, predictive text</a:t>
            </a:r>
            <a:endParaRPr dirty="0"/>
          </a:p>
          <a:p>
            <a:pPr marL="457200" lvl="0" indent="-342900" algn="l" rtl="0">
              <a:spcBef>
                <a:spcPts val="0"/>
              </a:spcBef>
              <a:spcAft>
                <a:spcPts val="0"/>
              </a:spcAft>
              <a:buSzPts val="1800"/>
              <a:buChar char="●"/>
            </a:pPr>
            <a:r>
              <a:rPr lang="en" dirty="0"/>
              <a:t>But generative AI has created an AI frenzy: images, voice, video =&gt; businesses</a:t>
            </a:r>
            <a:endParaRPr dirty="0"/>
          </a:p>
          <a:p>
            <a:pPr marL="457200" lvl="0" indent="-342900" algn="l" rtl="0">
              <a:spcBef>
                <a:spcPts val="0"/>
              </a:spcBef>
              <a:spcAft>
                <a:spcPts val="0"/>
              </a:spcAft>
              <a:buSzPts val="1800"/>
              <a:buChar char="●"/>
            </a:pPr>
            <a:r>
              <a:rPr lang="en" dirty="0"/>
              <a:t>Also a lot of concerns, ethical, social and practical =&gt; many different reactions…</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The nature of generative AI</a:t>
            </a:r>
            <a:endParaRPr/>
          </a:p>
        </p:txBody>
      </p:sp>
      <p:sp>
        <p:nvSpPr>
          <p:cNvPr id="98" name="Google Shape;98;p19"/>
          <p:cNvSpPr txBox="1">
            <a:spLocks noGrp="1"/>
          </p:cNvSpPr>
          <p:nvPr>
            <p:ph type="body" idx="1"/>
          </p:nvPr>
        </p:nvSpPr>
        <p:spPr>
          <a:xfrm>
            <a:off x="311700" y="1152475"/>
            <a:ext cx="8747400" cy="3416400"/>
          </a:xfrm>
          <a:prstGeom prst="rect">
            <a:avLst/>
          </a:prstGeom>
        </p:spPr>
        <p:txBody>
          <a:bodyPr spcFirstLastPara="1" wrap="square" lIns="91425" tIns="91425" rIns="91425" bIns="91425" anchor="t" anchorCtr="0">
            <a:normAutofit fontScale="92500" lnSpcReduction="20000"/>
          </a:bodyPr>
          <a:lstStyle/>
          <a:p>
            <a:pPr marL="457200" lvl="0" indent="-342900" algn="l" rtl="0">
              <a:spcBef>
                <a:spcPts val="0"/>
              </a:spcBef>
              <a:spcAft>
                <a:spcPts val="0"/>
              </a:spcAft>
              <a:buSzPts val="1800"/>
              <a:buChar char="●"/>
            </a:pPr>
            <a:r>
              <a:rPr lang="en" dirty="0"/>
              <a:t>Differing assessments of generative AI due to uncertainty and unpredictability</a:t>
            </a:r>
            <a:endParaRPr dirty="0"/>
          </a:p>
          <a:p>
            <a:pPr marL="457200" lvl="0" indent="-342900" algn="l" rtl="0">
              <a:spcBef>
                <a:spcPts val="0"/>
              </a:spcBef>
              <a:spcAft>
                <a:spcPts val="0"/>
              </a:spcAft>
              <a:buSzPts val="1800"/>
              <a:buChar char="●"/>
            </a:pPr>
            <a:r>
              <a:rPr lang="en" dirty="0"/>
              <a:t>AI systems different from traditional computer coding =&gt; largely a “black box”</a:t>
            </a:r>
            <a:endParaRPr dirty="0"/>
          </a:p>
          <a:p>
            <a:pPr marL="457200" lvl="0" indent="-342900" algn="l" rtl="0">
              <a:spcBef>
                <a:spcPts val="0"/>
              </a:spcBef>
              <a:spcAft>
                <a:spcPts val="0"/>
              </a:spcAft>
              <a:buSzPts val="1800"/>
              <a:buChar char="●"/>
            </a:pPr>
            <a:r>
              <a:rPr lang="en" dirty="0"/>
              <a:t>Early AI: teach machines how to speak/think like humans =&gt; learn syntax, etc.</a:t>
            </a:r>
            <a:endParaRPr dirty="0"/>
          </a:p>
          <a:p>
            <a:pPr marL="457200" lvl="0" indent="-342900" algn="l" rtl="0">
              <a:spcBef>
                <a:spcPts val="0"/>
              </a:spcBef>
              <a:spcAft>
                <a:spcPts val="0"/>
              </a:spcAft>
              <a:buSzPts val="1800"/>
              <a:buChar char="●"/>
            </a:pPr>
            <a:r>
              <a:rPr lang="en" dirty="0"/>
              <a:t>LLM: Generates language based on statistical modeling/machine learning</a:t>
            </a:r>
            <a:endParaRPr dirty="0"/>
          </a:p>
          <a:p>
            <a:pPr marL="457200" lvl="0" indent="-342900" algn="l" rtl="0">
              <a:spcBef>
                <a:spcPts val="0"/>
              </a:spcBef>
              <a:spcAft>
                <a:spcPts val="0"/>
              </a:spcAft>
              <a:buSzPts val="1800"/>
              <a:buChar char="●"/>
            </a:pPr>
            <a:r>
              <a:rPr lang="en" dirty="0"/>
              <a:t>No real understanding of language/human society, just extrapolating from data</a:t>
            </a:r>
            <a:endParaRPr dirty="0"/>
          </a:p>
          <a:p>
            <a:pPr marL="457200" lvl="0" indent="-342900" algn="l" rtl="0">
              <a:spcBef>
                <a:spcPts val="0"/>
              </a:spcBef>
              <a:spcAft>
                <a:spcPts val="0"/>
              </a:spcAft>
              <a:buSzPts val="1800"/>
              <a:buChar char="●"/>
            </a:pPr>
            <a:r>
              <a:rPr lang="en" dirty="0"/>
              <a:t>Model of language that emerges = usage-based, i.e. constructions over rules</a:t>
            </a:r>
            <a:endParaRPr dirty="0"/>
          </a:p>
          <a:p>
            <a:pPr marL="0" lvl="0" indent="0" algn="l" rtl="0">
              <a:spcBef>
                <a:spcPts val="1200"/>
              </a:spcBef>
              <a:spcAft>
                <a:spcPts val="0"/>
              </a:spcAft>
              <a:buNone/>
            </a:pPr>
            <a:endParaRPr dirty="0"/>
          </a:p>
          <a:p>
            <a:pPr marL="0" lvl="0" indent="0" algn="l" rtl="0">
              <a:spcBef>
                <a:spcPts val="1200"/>
              </a:spcBef>
              <a:spcAft>
                <a:spcPts val="0"/>
              </a:spcAft>
              <a:buNone/>
            </a:pPr>
            <a:r>
              <a:rPr lang="en" sz="1400" dirty="0"/>
              <a:t> </a:t>
            </a:r>
            <a:endParaRPr sz="1400" dirty="0"/>
          </a:p>
          <a:p>
            <a:pPr marL="0" lvl="0" indent="0" algn="l" rtl="0">
              <a:spcBef>
                <a:spcPts val="1200"/>
              </a:spcBef>
              <a:spcAft>
                <a:spcPts val="1200"/>
              </a:spcAft>
              <a:buNone/>
            </a:pPr>
            <a:r>
              <a:rPr lang="en" sz="1400" dirty="0"/>
              <a:t> - Wingard, J. (2023, Jan. 10). </a:t>
            </a:r>
            <a:r>
              <a:rPr lang="en" sz="1400" dirty="0" err="1"/>
              <a:t>ChatGPT</a:t>
            </a:r>
            <a:r>
              <a:rPr lang="en" sz="1400" dirty="0"/>
              <a:t>: A Threat To Higher Education? </a:t>
            </a:r>
            <a:r>
              <a:rPr lang="en" sz="1400" i="1" dirty="0"/>
              <a:t>Forbes</a:t>
            </a:r>
            <a:r>
              <a:rPr lang="en" sz="1400" dirty="0"/>
              <a:t>. </a:t>
            </a:r>
            <a:r>
              <a:rPr lang="en" sz="1400" u="sng" dirty="0">
                <a:solidFill>
                  <a:schemeClr val="hlink"/>
                </a:solidFill>
                <a:hlinkClick r:id="rId3"/>
              </a:rPr>
              <a:t>Link</a:t>
            </a:r>
            <a:br>
              <a:rPr lang="en" sz="1400" dirty="0"/>
            </a:br>
            <a:r>
              <a:rPr lang="en" sz="1400" dirty="0"/>
              <a:t> - Wolfram, S. (2023, Feb. 14). What Is </a:t>
            </a:r>
            <a:r>
              <a:rPr lang="en" sz="1400" dirty="0" err="1"/>
              <a:t>ChatGPT</a:t>
            </a:r>
            <a:r>
              <a:rPr lang="en" sz="1400" dirty="0"/>
              <a:t> Doing ... and Why Does It Work? </a:t>
            </a:r>
            <a:r>
              <a:rPr lang="en" sz="1400" u="sng" dirty="0">
                <a:solidFill>
                  <a:schemeClr val="hlink"/>
                </a:solidFill>
                <a:hlinkClick r:id="rId4"/>
              </a:rPr>
              <a:t>Link</a:t>
            </a:r>
            <a:br>
              <a:rPr lang="en" sz="1400" dirty="0"/>
            </a:br>
            <a:r>
              <a:rPr lang="en" sz="1400" dirty="0"/>
              <a:t> - Multiple talks at </a:t>
            </a:r>
            <a:r>
              <a:rPr lang="en" sz="1400" dirty="0" err="1"/>
              <a:t>AsiaCALL</a:t>
            </a:r>
            <a:r>
              <a:rPr lang="en" sz="1400" dirty="0"/>
              <a:t> 2023 [and at many other conferences! Most focused on </a:t>
            </a:r>
            <a:r>
              <a:rPr lang="en" sz="1400" dirty="0" err="1"/>
              <a:t>ChatGPT</a:t>
            </a:r>
            <a:r>
              <a:rPr lang="en" sz="1400" dirty="0"/>
              <a:t>]</a:t>
            </a:r>
            <a:endParaRPr sz="1400" dirty="0"/>
          </a:p>
        </p:txBody>
      </p:sp>
      <p:cxnSp>
        <p:nvCxnSpPr>
          <p:cNvPr id="99" name="Google Shape;99;p19"/>
          <p:cNvCxnSpPr/>
          <p:nvPr/>
        </p:nvCxnSpPr>
        <p:spPr>
          <a:xfrm>
            <a:off x="461150" y="3134100"/>
            <a:ext cx="8534100" cy="0"/>
          </a:xfrm>
          <a:prstGeom prst="straightConnector1">
            <a:avLst/>
          </a:prstGeom>
          <a:noFill/>
          <a:ln w="9525" cap="flat" cmpd="sng">
            <a:solidFill>
              <a:schemeClr val="dk2"/>
            </a:solidFill>
            <a:prstDash val="solid"/>
            <a:round/>
            <a:headEnd type="none" w="med" len="med"/>
            <a:tailEnd type="none" w="med" len="med"/>
          </a:ln>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Developing critical AI literacy</a:t>
            </a:r>
            <a:endParaRPr dirty="0"/>
          </a:p>
        </p:txBody>
      </p:sp>
      <p:sp>
        <p:nvSpPr>
          <p:cNvPr id="98" name="Google Shape;98;p19"/>
          <p:cNvSpPr txBox="1">
            <a:spLocks noGrp="1"/>
          </p:cNvSpPr>
          <p:nvPr>
            <p:ph type="body" idx="1"/>
          </p:nvPr>
        </p:nvSpPr>
        <p:spPr>
          <a:xfrm>
            <a:off x="311700" y="1152475"/>
            <a:ext cx="8747400" cy="3416400"/>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SzPts val="1800"/>
              <a:buChar char="●"/>
            </a:pPr>
            <a:r>
              <a:rPr lang="en" dirty="0"/>
              <a:t>Need for teachers and students to become informed consumers</a:t>
            </a:r>
          </a:p>
          <a:p>
            <a:pPr marL="457200" lvl="0" indent="-342900" algn="l" rtl="0">
              <a:spcBef>
                <a:spcPts val="0"/>
              </a:spcBef>
              <a:spcAft>
                <a:spcPts val="0"/>
              </a:spcAft>
              <a:buSzPts val="1800"/>
              <a:buChar char="●"/>
            </a:pPr>
            <a:r>
              <a:rPr lang="en" dirty="0"/>
              <a:t>Develop “calibrated trust” in AI: understand pluses </a:t>
            </a:r>
            <a:r>
              <a:rPr lang="en" u="sng" dirty="0"/>
              <a:t>and</a:t>
            </a:r>
            <a:r>
              <a:rPr lang="en" dirty="0"/>
              <a:t> limitations (</a:t>
            </a:r>
            <a:r>
              <a:rPr lang="en" dirty="0" err="1"/>
              <a:t>Ranalli</a:t>
            </a:r>
            <a:r>
              <a:rPr lang="en" dirty="0"/>
              <a:t>,</a:t>
            </a:r>
          </a:p>
          <a:p>
            <a:pPr marL="457200" lvl="0" indent="-342900" algn="l" rtl="0">
              <a:spcBef>
                <a:spcPts val="0"/>
              </a:spcBef>
              <a:spcAft>
                <a:spcPts val="0"/>
              </a:spcAft>
              <a:buSzPts val="1800"/>
              <a:buChar char="●"/>
            </a:pPr>
            <a:r>
              <a:rPr lang="en" dirty="0"/>
              <a:t>No real human-like “intelligence” =&gt; very sophisticated data mining</a:t>
            </a:r>
          </a:p>
          <a:p>
            <a:pPr marL="457200" lvl="0" indent="-342900" algn="l" rtl="0">
              <a:spcBef>
                <a:spcPts val="0"/>
              </a:spcBef>
              <a:spcAft>
                <a:spcPts val="0"/>
              </a:spcAft>
              <a:buSzPts val="1800"/>
              <a:buChar char="●"/>
            </a:pPr>
            <a:r>
              <a:rPr lang="en" dirty="0"/>
              <a:t>No real understanding of human lang</a:t>
            </a:r>
            <a:r>
              <a:rPr lang="en-US" dirty="0" err="1"/>
              <a:t>ua</a:t>
            </a:r>
            <a:r>
              <a:rPr lang="en" dirty="0" err="1"/>
              <a:t>ge</a:t>
            </a:r>
            <a:r>
              <a:rPr lang="en" dirty="0"/>
              <a:t> or of human social world</a:t>
            </a:r>
          </a:p>
          <a:p>
            <a:pPr marL="457200" lvl="0" indent="-342900" algn="l" rtl="0">
              <a:spcBef>
                <a:spcPts val="0"/>
              </a:spcBef>
              <a:spcAft>
                <a:spcPts val="0"/>
              </a:spcAft>
              <a:buSzPts val="1800"/>
              <a:buChar char="●"/>
            </a:pPr>
            <a:r>
              <a:rPr lang="en" dirty="0"/>
              <a:t>Inaccuracies and “hallucinations” / WEIRD cultural bias (</a:t>
            </a:r>
            <a:r>
              <a:rPr lang="en" dirty="0" err="1"/>
              <a:t>Altari</a:t>
            </a:r>
            <a:r>
              <a:rPr lang="en" dirty="0"/>
              <a:t> et al., 2023)</a:t>
            </a:r>
            <a:endParaRPr dirty="0"/>
          </a:p>
          <a:p>
            <a:pPr marL="0" lvl="0" indent="0" algn="l" rtl="0">
              <a:spcBef>
                <a:spcPts val="1200"/>
              </a:spcBef>
              <a:spcAft>
                <a:spcPts val="0"/>
              </a:spcAft>
              <a:buNone/>
            </a:pPr>
            <a:r>
              <a:rPr lang="en" sz="1400" dirty="0"/>
              <a:t> </a:t>
            </a:r>
            <a:endParaRPr sz="1400" dirty="0"/>
          </a:p>
          <a:p>
            <a:pPr marL="0" lvl="0" indent="0" algn="l" rtl="0">
              <a:spcBef>
                <a:spcPts val="1200"/>
              </a:spcBef>
              <a:spcAft>
                <a:spcPts val="1200"/>
              </a:spcAft>
              <a:buNone/>
            </a:pPr>
            <a:r>
              <a:rPr lang="en" sz="1400" dirty="0"/>
              <a:t> - </a:t>
            </a:r>
            <a:r>
              <a:rPr lang="en-US" sz="1400" dirty="0"/>
              <a:t>Atari, M., </a:t>
            </a:r>
            <a:r>
              <a:rPr lang="en-US" sz="1400" dirty="0" err="1"/>
              <a:t>Xue</a:t>
            </a:r>
            <a:r>
              <a:rPr lang="en-US" sz="1400" dirty="0"/>
              <a:t>, M.J., Park, P.S., Blasi, D. and Henrich, J., 2023. Which Humans?.</a:t>
            </a:r>
            <a:r>
              <a:rPr lang="en-US" sz="1400" dirty="0" err="1"/>
              <a:t>PsyArXiv</a:t>
            </a:r>
            <a:r>
              <a:rPr lang="en-US" sz="1400" dirty="0"/>
              <a:t> Preprints. </a:t>
            </a:r>
            <a:r>
              <a:rPr lang="en-US" sz="1400" dirty="0">
                <a:hlinkClick r:id="rId3"/>
              </a:rPr>
              <a:t>https://psyarxiv.com/5b26t/</a:t>
            </a:r>
            <a:br>
              <a:rPr lang="en-US" sz="1400" dirty="0"/>
            </a:br>
            <a:r>
              <a:rPr lang="en-US" sz="1400" dirty="0"/>
              <a:t> - </a:t>
            </a:r>
            <a:r>
              <a:rPr lang="en-US" sz="1400" dirty="0" err="1"/>
              <a:t>Ranalli</a:t>
            </a:r>
            <a:r>
              <a:rPr lang="en-US" sz="1400" dirty="0"/>
              <a:t>, J. (2021). L2 student engagement with automated feedback on writing: Potential for learning and issues of trust. </a:t>
            </a:r>
            <a:r>
              <a:rPr lang="en-US" sz="1400" i="1" dirty="0"/>
              <a:t>Journal of Second Language Writing</a:t>
            </a:r>
            <a:r>
              <a:rPr lang="en-US" sz="1400" dirty="0"/>
              <a:t>, 52</a:t>
            </a:r>
            <a:endParaRPr sz="1400" dirty="0"/>
          </a:p>
        </p:txBody>
      </p:sp>
      <p:cxnSp>
        <p:nvCxnSpPr>
          <p:cNvPr id="99" name="Google Shape;99;p19"/>
          <p:cNvCxnSpPr/>
          <p:nvPr/>
        </p:nvCxnSpPr>
        <p:spPr>
          <a:xfrm>
            <a:off x="461150" y="3134100"/>
            <a:ext cx="8534100" cy="0"/>
          </a:xfrm>
          <a:prstGeom prst="straightConnector1">
            <a:avLst/>
          </a:prstGeom>
          <a:noFill/>
          <a:ln w="9525" cap="flat" cmpd="sng">
            <a:solidFill>
              <a:schemeClr val="dk2"/>
            </a:solidFill>
            <a:prstDash val="solid"/>
            <a:round/>
            <a:headEnd type="none" w="med" len="med"/>
            <a:tailEnd type="none" w="med" len="med"/>
          </a:ln>
        </p:spPr>
      </p:cxnSp>
    </p:spTree>
    <p:extLst>
      <p:ext uri="{BB962C8B-B14F-4D97-AF65-F5344CB8AC3E}">
        <p14:creationId xmlns:p14="http://schemas.microsoft.com/office/powerpoint/2010/main" val="3176702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Narrow AI: AI writing tools from AWE to Grammarly</a:t>
            </a:r>
            <a:endParaRPr dirty="0"/>
          </a:p>
        </p:txBody>
      </p:sp>
      <p:sp>
        <p:nvSpPr>
          <p:cNvPr id="105" name="Google Shape;105;p20"/>
          <p:cNvSpPr txBox="1">
            <a:spLocks noGrp="1"/>
          </p:cNvSpPr>
          <p:nvPr>
            <p:ph type="body" idx="1"/>
          </p:nvPr>
        </p:nvSpPr>
        <p:spPr>
          <a:xfrm>
            <a:off x="85550" y="1152475"/>
            <a:ext cx="8973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Automated writing evaluation: from essay marking to writing assistant</a:t>
            </a:r>
            <a:endParaRPr/>
          </a:p>
          <a:p>
            <a:pPr marL="457200" lvl="0" indent="-342900" algn="l" rtl="0">
              <a:spcBef>
                <a:spcPts val="0"/>
              </a:spcBef>
              <a:spcAft>
                <a:spcPts val="0"/>
              </a:spcAft>
              <a:buSzPts val="1800"/>
              <a:buChar char="●"/>
            </a:pPr>
            <a:r>
              <a:rPr lang="en"/>
              <a:t>Not designed for L2 learners; institutional tool; AWE values language mechanics</a:t>
            </a:r>
            <a:endParaRPr/>
          </a:p>
          <a:p>
            <a:pPr marL="457200" lvl="0" indent="-342900" algn="l" rtl="0">
              <a:spcBef>
                <a:spcPts val="0"/>
              </a:spcBef>
              <a:spcAft>
                <a:spcPts val="0"/>
              </a:spcAft>
              <a:buSzPts val="1800"/>
              <a:buChar char="●"/>
            </a:pPr>
            <a:r>
              <a:rPr lang="en"/>
              <a:t>More widely used: enhanced grammar checkers like Grammarly; synchronous CF</a:t>
            </a:r>
            <a:endParaRPr/>
          </a:p>
          <a:p>
            <a:pPr marL="457200" lvl="0" indent="-342900" algn="l" rtl="0">
              <a:spcBef>
                <a:spcPts val="0"/>
              </a:spcBef>
              <a:spcAft>
                <a:spcPts val="0"/>
              </a:spcAft>
              <a:buSzPts val="1800"/>
              <a:buChar char="●"/>
            </a:pPr>
            <a:r>
              <a:rPr lang="en"/>
              <a:t>As do other writing tools, integrates AI-based auto-completion and more</a:t>
            </a:r>
            <a:endParaRPr/>
          </a:p>
          <a:p>
            <a:pPr marL="457200" lvl="0" indent="-342900" algn="l" rtl="0">
              <a:spcBef>
                <a:spcPts val="0"/>
              </a:spcBef>
              <a:spcAft>
                <a:spcPts val="0"/>
              </a:spcAft>
              <a:buSzPts val="1800"/>
              <a:buChar char="●"/>
            </a:pPr>
            <a:r>
              <a:rPr lang="en"/>
              <a:t>Widely used; studies show useful for proofing, rather than writing development</a:t>
            </a:r>
            <a:endParaRPr/>
          </a:p>
          <a:p>
            <a:pPr marL="0" lvl="0" indent="0" algn="l" rtl="0">
              <a:spcBef>
                <a:spcPts val="1200"/>
              </a:spcBef>
              <a:spcAft>
                <a:spcPts val="1200"/>
              </a:spcAft>
              <a:buNone/>
            </a:pPr>
            <a:r>
              <a:rPr lang="en" sz="1400"/>
              <a:t>- Recent </a:t>
            </a:r>
            <a:r>
              <a:rPr lang="en" sz="1400" u="sng">
                <a:solidFill>
                  <a:schemeClr val="accent5"/>
                </a:solidFill>
                <a:hlinkClick r:id="rId3">
                  <a:extLst>
                    <a:ext uri="{A12FA001-AC4F-418D-AE19-62706E023703}">
                      <ahyp:hlinkClr xmlns:ahyp="http://schemas.microsoft.com/office/drawing/2018/hyperlinkcolor" val="tx"/>
                    </a:ext>
                  </a:extLst>
                </a:hlinkClick>
              </a:rPr>
              <a:t>special issue</a:t>
            </a:r>
            <a:r>
              <a:rPr lang="en" sz="1400"/>
              <a:t> of </a:t>
            </a:r>
            <a:r>
              <a:rPr lang="en" sz="1400" i="1"/>
              <a:t>Language Learning &amp; Technology</a:t>
            </a:r>
            <a:r>
              <a:rPr lang="en" sz="1400"/>
              <a:t> on AWE / Emerging tech column: </a:t>
            </a:r>
            <a:r>
              <a:rPr lang="en" sz="1400" u="sng">
                <a:solidFill>
                  <a:schemeClr val="hlink"/>
                </a:solidFill>
                <a:hlinkClick r:id="rId4"/>
              </a:rPr>
              <a:t>Partnering with AI</a:t>
            </a:r>
            <a:br>
              <a:rPr lang="en" sz="1400"/>
            </a:br>
            <a:r>
              <a:rPr lang="en" sz="1400"/>
              <a:t>- Ranalli, J. (2021). L2 student engagement with automated feedback on writing: Potential for learning and issues of trust. J</a:t>
            </a:r>
            <a:r>
              <a:rPr lang="en" sz="1400" i="1"/>
              <a:t>ournal of Second Language Writing, 52</a:t>
            </a:r>
            <a:r>
              <a:rPr lang="en" sz="1400"/>
              <a:t>, 100816. </a:t>
            </a:r>
            <a:r>
              <a:rPr lang="en" sz="1400" u="sng">
                <a:solidFill>
                  <a:schemeClr val="hlink"/>
                </a:solidFill>
                <a:hlinkClick r:id="rId5"/>
              </a:rPr>
              <a:t>https://doi.org/10.1016/j.jslw.2021.100816</a:t>
            </a:r>
            <a:br>
              <a:rPr lang="en"/>
            </a:br>
            <a:r>
              <a:rPr lang="en"/>
              <a:t>- </a:t>
            </a:r>
            <a:r>
              <a:rPr lang="en" sz="1400"/>
              <a:t>O’Neill, R., &amp; Russell, A. M. (2020). Grammarly: Help or hindrance?. </a:t>
            </a:r>
            <a:r>
              <a:rPr lang="en" sz="1400" i="1"/>
              <a:t>Journal of Academic Language and Learning, 13</a:t>
            </a:r>
            <a:r>
              <a:rPr lang="en" sz="1400"/>
              <a:t>(1), A88–A107. </a:t>
            </a:r>
            <a:r>
              <a:rPr lang="en" sz="1400" u="sng">
                <a:solidFill>
                  <a:schemeClr val="hlink"/>
                </a:solidFill>
                <a:hlinkClick r:id="rId6"/>
              </a:rPr>
              <a:t>https://journal.aall.org.au/index.php/jall/article/view/591</a:t>
            </a:r>
            <a:endParaRPr sz="1400"/>
          </a:p>
        </p:txBody>
      </p:sp>
      <p:cxnSp>
        <p:nvCxnSpPr>
          <p:cNvPr id="106" name="Google Shape;106;p20"/>
          <p:cNvCxnSpPr>
            <a:stCxn id="105" idx="1"/>
          </p:cNvCxnSpPr>
          <p:nvPr/>
        </p:nvCxnSpPr>
        <p:spPr>
          <a:xfrm>
            <a:off x="85550" y="2860675"/>
            <a:ext cx="8747400" cy="0"/>
          </a:xfrm>
          <a:prstGeom prst="straightConnector1">
            <a:avLst/>
          </a:prstGeom>
          <a:noFill/>
          <a:ln w="9525" cap="flat" cmpd="sng">
            <a:solidFill>
              <a:schemeClr val="dk2"/>
            </a:solidFill>
            <a:prstDash val="solid"/>
            <a:round/>
            <a:headEnd type="none" w="med" len="med"/>
            <a:tailEnd type="none" w="med" len="med"/>
          </a:ln>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Machine translation</a:t>
            </a:r>
            <a:endParaRPr/>
          </a:p>
        </p:txBody>
      </p:sp>
      <p:sp>
        <p:nvSpPr>
          <p:cNvPr id="112" name="Google Shape;112;p21"/>
          <p:cNvSpPr txBox="1">
            <a:spLocks noGrp="1"/>
          </p:cNvSpPr>
          <p:nvPr>
            <p:ph type="body" idx="1"/>
          </p:nvPr>
        </p:nvSpPr>
        <p:spPr>
          <a:xfrm>
            <a:off x="311700" y="1081379"/>
            <a:ext cx="8747400" cy="3487496"/>
          </a:xfrm>
          <a:prstGeom prst="rect">
            <a:avLst/>
          </a:prstGeom>
        </p:spPr>
        <p:txBody>
          <a:bodyPr spcFirstLastPara="1" wrap="square" lIns="91425" tIns="91425" rIns="91425" bIns="91425" anchor="t" anchorCtr="0">
            <a:normAutofit fontScale="85000" lnSpcReduction="20000"/>
          </a:bodyPr>
          <a:lstStyle/>
          <a:p>
            <a:pPr marL="457200" lvl="0" indent="-325755" algn="l" rtl="0">
              <a:spcBef>
                <a:spcPts val="0"/>
              </a:spcBef>
              <a:spcAft>
                <a:spcPts val="0"/>
              </a:spcAft>
              <a:buSzPct val="100000"/>
              <a:buChar char="●"/>
            </a:pPr>
            <a:r>
              <a:rPr lang="en" sz="1900" dirty="0"/>
              <a:t>Also widely used, especially Google Translate in mobile devices</a:t>
            </a:r>
            <a:endParaRPr sz="1900" dirty="0"/>
          </a:p>
          <a:p>
            <a:pPr marL="457200" lvl="0" indent="-325755" algn="l" rtl="0">
              <a:spcBef>
                <a:spcPts val="0"/>
              </a:spcBef>
              <a:spcAft>
                <a:spcPts val="0"/>
              </a:spcAft>
              <a:buSzPct val="100000"/>
              <a:buChar char="●"/>
            </a:pPr>
            <a:r>
              <a:rPr lang="en" sz="1900" dirty="0"/>
              <a:t>Use in instructed SLA has been controversial; “cheating”; end of FL instruction</a:t>
            </a:r>
            <a:endParaRPr sz="1900" dirty="0"/>
          </a:p>
          <a:p>
            <a:pPr marL="457200" lvl="0" indent="-325755" algn="l" rtl="0">
              <a:spcBef>
                <a:spcPts val="0"/>
              </a:spcBef>
              <a:spcAft>
                <a:spcPts val="0"/>
              </a:spcAft>
              <a:buSzPct val="100000"/>
              <a:buChar char="●"/>
            </a:pPr>
            <a:r>
              <a:rPr lang="en" sz="1900" dirty="0"/>
              <a:t>Recent studies show not primarily wholesale copy &amp; paste</a:t>
            </a:r>
            <a:endParaRPr sz="1900" dirty="0"/>
          </a:p>
          <a:p>
            <a:pPr marL="457200" lvl="0" indent="-325755" algn="l" rtl="0">
              <a:spcBef>
                <a:spcPts val="0"/>
              </a:spcBef>
              <a:spcAft>
                <a:spcPts val="0"/>
              </a:spcAft>
              <a:buSzPct val="100000"/>
              <a:buChar char="●"/>
            </a:pPr>
            <a:r>
              <a:rPr lang="en" sz="1900" dirty="0"/>
              <a:t>Important to discuss with students how best to use machine translation and other AI tools</a:t>
            </a:r>
            <a:endParaRPr sz="1900" dirty="0"/>
          </a:p>
          <a:p>
            <a:pPr marL="457200" lvl="0" indent="-325755" algn="l" rtl="0">
              <a:spcBef>
                <a:spcPts val="0"/>
              </a:spcBef>
              <a:spcAft>
                <a:spcPts val="0"/>
              </a:spcAft>
              <a:buSzPct val="100000"/>
              <a:buChar char="●"/>
            </a:pPr>
            <a:r>
              <a:rPr lang="en" sz="1900" dirty="0"/>
              <a:t>Creative uses in drafts, critical analyses, comparisons; exploring multilingualism</a:t>
            </a:r>
          </a:p>
          <a:p>
            <a:pPr marL="131445" lvl="0" indent="0" algn="l" rtl="0">
              <a:spcBef>
                <a:spcPts val="0"/>
              </a:spcBef>
              <a:spcAft>
                <a:spcPts val="0"/>
              </a:spcAft>
              <a:buSzPct val="100000"/>
              <a:buNone/>
            </a:pPr>
            <a:endParaRPr lang="en" dirty="0"/>
          </a:p>
          <a:p>
            <a:pPr marL="131445" lvl="0" indent="0" algn="l" rtl="0">
              <a:spcBef>
                <a:spcPts val="0"/>
              </a:spcBef>
              <a:spcAft>
                <a:spcPts val="0"/>
              </a:spcAft>
              <a:buSzPct val="100000"/>
              <a:buNone/>
            </a:pPr>
            <a:endParaRPr dirty="0"/>
          </a:p>
          <a:p>
            <a:pPr marL="0" lvl="0" indent="0" algn="l" rtl="0">
              <a:spcBef>
                <a:spcPts val="1200"/>
              </a:spcBef>
              <a:spcAft>
                <a:spcPts val="1200"/>
              </a:spcAft>
              <a:buNone/>
            </a:pPr>
            <a:r>
              <a:rPr lang="en" sz="1752" dirty="0"/>
              <a:t>- </a:t>
            </a:r>
            <a:r>
              <a:rPr lang="en" sz="1402" dirty="0"/>
              <a:t>Recent </a:t>
            </a:r>
            <a:r>
              <a:rPr lang="en" sz="1402" u="sng" dirty="0">
                <a:solidFill>
                  <a:schemeClr val="accent5"/>
                </a:solidFill>
                <a:hlinkClick r:id="rId3">
                  <a:extLst>
                    <a:ext uri="{A12FA001-AC4F-418D-AE19-62706E023703}">
                      <ahyp:hlinkClr xmlns:ahyp="http://schemas.microsoft.com/office/drawing/2018/hyperlinkcolor" val="tx"/>
                    </a:ext>
                  </a:extLst>
                </a:hlinkClick>
              </a:rPr>
              <a:t>special issue</a:t>
            </a:r>
            <a:r>
              <a:rPr lang="en" sz="1402" dirty="0"/>
              <a:t> in </a:t>
            </a:r>
            <a:r>
              <a:rPr lang="en" sz="1402" i="1" dirty="0"/>
              <a:t>L2 Journal</a:t>
            </a:r>
            <a:br>
              <a:rPr lang="en" sz="1400" dirty="0"/>
            </a:br>
            <a:r>
              <a:rPr lang="en" sz="1400" dirty="0"/>
              <a:t> - </a:t>
            </a:r>
            <a:r>
              <a:rPr lang="en" sz="1400" dirty="0" err="1"/>
              <a:t>Hellmich</a:t>
            </a:r>
            <a:r>
              <a:rPr lang="en" sz="1400" dirty="0"/>
              <a:t>, E., &amp; </a:t>
            </a:r>
            <a:r>
              <a:rPr lang="en" sz="1400" dirty="0" err="1"/>
              <a:t>Vinall</a:t>
            </a:r>
            <a:r>
              <a:rPr lang="en" sz="1400" dirty="0"/>
              <a:t>, K. (2021). FL instructor beliefs about machine translation: ecological insights to guide research and practice. </a:t>
            </a:r>
            <a:r>
              <a:rPr lang="en" sz="1400" i="1" dirty="0"/>
              <a:t>IJCALLT, 11</a:t>
            </a:r>
            <a:r>
              <a:rPr lang="en" sz="1400" dirty="0"/>
              <a:t>(4), 1–18. </a:t>
            </a:r>
            <a:r>
              <a:rPr lang="en" sz="1400" u="sng" dirty="0">
                <a:solidFill>
                  <a:schemeClr val="hlink"/>
                </a:solidFill>
                <a:hlinkClick r:id="rId4"/>
              </a:rPr>
              <a:t>Link</a:t>
            </a:r>
            <a:br>
              <a:rPr lang="en" sz="1400" dirty="0"/>
            </a:br>
            <a:r>
              <a:rPr lang="en" sz="1400" dirty="0"/>
              <a:t> - O’Neill, E. M. (2019). Training students to use online translators and dictionaries: The impact on second language writing scores. </a:t>
            </a:r>
            <a:r>
              <a:rPr lang="en" sz="1400" i="1" dirty="0"/>
              <a:t>International Journal of Research Studies in Language Learning, 8</a:t>
            </a:r>
            <a:r>
              <a:rPr lang="en" sz="1400" dirty="0"/>
              <a:t>(2), 47–65. </a:t>
            </a:r>
            <a:r>
              <a:rPr lang="en" sz="1400" u="sng" dirty="0">
                <a:solidFill>
                  <a:schemeClr val="hlink"/>
                </a:solidFill>
                <a:hlinkClick r:id="rId5"/>
              </a:rPr>
              <a:t>https://doi.org/10.5861/ijrsll.2019.4002</a:t>
            </a:r>
            <a:br>
              <a:rPr lang="en" sz="1400" dirty="0"/>
            </a:br>
            <a:r>
              <a:rPr lang="en" sz="1400" dirty="0"/>
              <a:t> - </a:t>
            </a:r>
            <a:r>
              <a:rPr lang="en" sz="1400" dirty="0" err="1"/>
              <a:t>Vinall</a:t>
            </a:r>
            <a:r>
              <a:rPr lang="en" sz="1400" dirty="0"/>
              <a:t>, K., &amp; </a:t>
            </a:r>
            <a:r>
              <a:rPr lang="en" sz="1400" dirty="0" err="1"/>
              <a:t>Hellmich</a:t>
            </a:r>
            <a:r>
              <a:rPr lang="en" sz="1400" dirty="0"/>
              <a:t>, E. A. (2021). Down the rabbit hole: Machine translation, metaphor, and instructor identity and agency. </a:t>
            </a:r>
            <a:r>
              <a:rPr lang="en" sz="1400" i="1" dirty="0"/>
              <a:t>Second Language Research &amp; Practice, 2</a:t>
            </a:r>
            <a:r>
              <a:rPr lang="en" sz="1400" dirty="0"/>
              <a:t>(1), 99–118.</a:t>
            </a:r>
            <a:r>
              <a:rPr lang="en" sz="1400" u="sng" dirty="0">
                <a:solidFill>
                  <a:schemeClr val="hlink"/>
                </a:solidFill>
                <a:hlinkClick r:id="rId6"/>
              </a:rPr>
              <a:t>http://hdl.handle.net/10125/69860</a:t>
            </a:r>
            <a:endParaRPr sz="1400" dirty="0"/>
          </a:p>
        </p:txBody>
      </p:sp>
      <p:cxnSp>
        <p:nvCxnSpPr>
          <p:cNvPr id="113" name="Google Shape;113;p21"/>
          <p:cNvCxnSpPr/>
          <p:nvPr/>
        </p:nvCxnSpPr>
        <p:spPr>
          <a:xfrm>
            <a:off x="411600" y="2925425"/>
            <a:ext cx="8732400" cy="0"/>
          </a:xfrm>
          <a:prstGeom prst="straightConnector1">
            <a:avLst/>
          </a:prstGeom>
          <a:noFill/>
          <a:ln w="9525" cap="flat" cmpd="sng">
            <a:solidFill>
              <a:schemeClr val="dk2"/>
            </a:solidFill>
            <a:prstDash val="solid"/>
            <a:round/>
            <a:headEnd type="none" w="med" len="med"/>
            <a:tailEnd type="none" w="med" len="med"/>
          </a:ln>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US" dirty="0"/>
              <a:t>I</a:t>
            </a:r>
            <a:r>
              <a:rPr lang="en" dirty="0" err="1"/>
              <a:t>nstructional</a:t>
            </a:r>
            <a:r>
              <a:rPr lang="en" dirty="0"/>
              <a:t> use</a:t>
            </a:r>
            <a:endParaRPr dirty="0"/>
          </a:p>
        </p:txBody>
      </p:sp>
      <p:sp>
        <p:nvSpPr>
          <p:cNvPr id="112" name="Google Shape;112;p21"/>
          <p:cNvSpPr txBox="1">
            <a:spLocks noGrp="1"/>
          </p:cNvSpPr>
          <p:nvPr>
            <p:ph type="body" idx="1"/>
          </p:nvPr>
        </p:nvSpPr>
        <p:spPr>
          <a:xfrm>
            <a:off x="311700" y="1152475"/>
            <a:ext cx="8747400" cy="3416400"/>
          </a:xfrm>
          <a:prstGeom prst="rect">
            <a:avLst/>
          </a:prstGeom>
        </p:spPr>
        <p:txBody>
          <a:bodyPr spcFirstLastPara="1" wrap="square" lIns="91425" tIns="91425" rIns="91425" bIns="91425" anchor="t" anchorCtr="0">
            <a:normAutofit/>
          </a:bodyPr>
          <a:lstStyle/>
          <a:p>
            <a:pPr indent="-325755">
              <a:buSzPct val="100000"/>
            </a:pPr>
            <a:r>
              <a:rPr lang="en" dirty="0"/>
              <a:t>Studies in machine translation use instructive for AI in language learning</a:t>
            </a:r>
          </a:p>
          <a:p>
            <a:pPr marL="457200" lvl="0" indent="-325755" algn="l" rtl="0">
              <a:spcBef>
                <a:spcPts val="0"/>
              </a:spcBef>
              <a:spcAft>
                <a:spcPts val="0"/>
              </a:spcAft>
              <a:buSzPct val="100000"/>
              <a:buChar char="●"/>
            </a:pPr>
            <a:r>
              <a:rPr lang="en" dirty="0"/>
              <a:t>AI use shown to be equally varied =&gt; not whole cloth assignment completion</a:t>
            </a:r>
          </a:p>
          <a:p>
            <a:pPr marL="457200" lvl="0" indent="-325755" algn="l" rtl="0">
              <a:spcBef>
                <a:spcPts val="0"/>
              </a:spcBef>
              <a:spcAft>
                <a:spcPts val="0"/>
              </a:spcAft>
              <a:buSzPct val="100000"/>
              <a:buChar char="●"/>
            </a:pPr>
            <a:r>
              <a:rPr lang="en-US" dirty="0"/>
              <a:t>Example of Chinese student writing in English in Jacob et al. (2023)</a:t>
            </a:r>
            <a:endParaRPr lang="en" dirty="0"/>
          </a:p>
          <a:p>
            <a:pPr marL="457200" lvl="0" indent="-325755" algn="l" rtl="0">
              <a:spcBef>
                <a:spcPts val="0"/>
              </a:spcBef>
              <a:spcAft>
                <a:spcPts val="0"/>
              </a:spcAft>
              <a:buSzPct val="100000"/>
              <a:buChar char="●"/>
            </a:pPr>
            <a:r>
              <a:rPr lang="en" dirty="0"/>
              <a:t>Used AI for: brainstorming, parts of 1</a:t>
            </a:r>
            <a:r>
              <a:rPr lang="en" baseline="30000" dirty="0"/>
              <a:t>st</a:t>
            </a:r>
            <a:r>
              <a:rPr lang="en" dirty="0"/>
              <a:t> draft, revising, but kept own voice/style</a:t>
            </a:r>
          </a:p>
          <a:p>
            <a:pPr marL="457200" lvl="0" indent="-325755" algn="l" rtl="0">
              <a:spcBef>
                <a:spcPts val="0"/>
              </a:spcBef>
              <a:spcAft>
                <a:spcPts val="0"/>
              </a:spcAft>
              <a:buSzPct val="100000"/>
              <a:buChar char="●"/>
            </a:pPr>
            <a:r>
              <a:rPr lang="en" dirty="0"/>
              <a:t>Prompt engineering =&gt; iterative, chain-of-thought approach</a:t>
            </a:r>
          </a:p>
          <a:p>
            <a:pPr marL="457200" lvl="0" indent="-325755" algn="l" rtl="0">
              <a:spcBef>
                <a:spcPts val="0"/>
              </a:spcBef>
              <a:spcAft>
                <a:spcPts val="0"/>
              </a:spcAft>
              <a:buSzPct val="100000"/>
              <a:buChar char="●"/>
            </a:pPr>
            <a:endParaRPr lang="en" dirty="0"/>
          </a:p>
          <a:p>
            <a:pPr marL="131445" lvl="0" indent="0" algn="l" rtl="0">
              <a:spcBef>
                <a:spcPts val="0"/>
              </a:spcBef>
              <a:spcAft>
                <a:spcPts val="0"/>
              </a:spcAft>
              <a:buSzPct val="100000"/>
              <a:buNone/>
            </a:pPr>
            <a:r>
              <a:rPr lang="en" dirty="0"/>
              <a:t>- </a:t>
            </a:r>
            <a:r>
              <a:rPr lang="en-US" sz="1400" dirty="0"/>
              <a:t>Jacob, S., Tate, T., &amp; </a:t>
            </a:r>
            <a:r>
              <a:rPr lang="en-US" sz="1400" dirty="0" err="1"/>
              <a:t>Warschauer</a:t>
            </a:r>
            <a:r>
              <a:rPr lang="en-US" sz="1400" dirty="0"/>
              <a:t>, M. (2023). Emergent AI-Assisted Discourse: Case Study of a Second Language Writer Authoring with </a:t>
            </a:r>
            <a:r>
              <a:rPr lang="en-US" sz="1400" dirty="0" err="1"/>
              <a:t>ChatGPT</a:t>
            </a:r>
            <a:r>
              <a:rPr lang="en-US" sz="1400" dirty="0"/>
              <a:t>. </a:t>
            </a:r>
            <a:r>
              <a:rPr lang="en-US" sz="1400" dirty="0" err="1"/>
              <a:t>arXiv</a:t>
            </a:r>
            <a:r>
              <a:rPr lang="en-US" sz="1400" dirty="0"/>
              <a:t> preprint arXiv:2310.10903</a:t>
            </a:r>
            <a:endParaRPr lang="en" sz="1400" dirty="0"/>
          </a:p>
        </p:txBody>
      </p:sp>
      <p:cxnSp>
        <p:nvCxnSpPr>
          <p:cNvPr id="113" name="Google Shape;113;p21"/>
          <p:cNvCxnSpPr/>
          <p:nvPr/>
        </p:nvCxnSpPr>
        <p:spPr>
          <a:xfrm>
            <a:off x="411600" y="2925425"/>
            <a:ext cx="8732400" cy="0"/>
          </a:xfrm>
          <a:prstGeom prst="straightConnector1">
            <a:avLst/>
          </a:prstGeom>
          <a:noFill/>
          <a:ln w="9525" cap="flat" cmpd="sng">
            <a:solidFill>
              <a:schemeClr val="dk2"/>
            </a:solidFill>
            <a:prstDash val="solid"/>
            <a:round/>
            <a:headEnd type="none" w="med" len="med"/>
            <a:tailEnd type="none" w="med" len="med"/>
          </a:ln>
        </p:spPr>
      </p:cxnSp>
    </p:spTree>
    <p:extLst>
      <p:ext uri="{BB962C8B-B14F-4D97-AF65-F5344CB8AC3E}">
        <p14:creationId xmlns:p14="http://schemas.microsoft.com/office/powerpoint/2010/main" val="1721573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AI Chatbots</a:t>
            </a:r>
            <a:endParaRPr dirty="0"/>
          </a:p>
        </p:txBody>
      </p:sp>
      <p:sp>
        <p:nvSpPr>
          <p:cNvPr id="119" name="Google Shape;119;p22"/>
          <p:cNvSpPr txBox="1">
            <a:spLocks noGrp="1"/>
          </p:cNvSpPr>
          <p:nvPr>
            <p:ph type="body" idx="1"/>
          </p:nvPr>
        </p:nvSpPr>
        <p:spPr>
          <a:xfrm>
            <a:off x="104900" y="1152475"/>
            <a:ext cx="8954100" cy="37347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Not just writing tools; for language learning as backend in chatbots </a:t>
            </a:r>
          </a:p>
          <a:p>
            <a:pPr marL="457200" lvl="0" indent="-342900" algn="l" rtl="0">
              <a:spcBef>
                <a:spcPts val="0"/>
              </a:spcBef>
              <a:spcAft>
                <a:spcPts val="0"/>
              </a:spcAft>
              <a:buSzPts val="1800"/>
              <a:buChar char="●"/>
            </a:pPr>
            <a:r>
              <a:rPr lang="en" dirty="0"/>
              <a:t>Conventional chatbots: scripted, but tailored to language learning</a:t>
            </a:r>
          </a:p>
          <a:p>
            <a:pPr marL="457200" lvl="0" indent="-342900" algn="l" rtl="0">
              <a:spcBef>
                <a:spcPts val="0"/>
              </a:spcBef>
              <a:spcAft>
                <a:spcPts val="0"/>
              </a:spcAft>
              <a:buSzPts val="1800"/>
              <a:buChar char="●"/>
            </a:pPr>
            <a:r>
              <a:rPr lang="en" dirty="0"/>
              <a:t>Potential of personalized tutor/companion based on individual interactions =&gt; VR</a:t>
            </a:r>
          </a:p>
          <a:p>
            <a:pPr marL="457200" lvl="0" indent="-342900" algn="l" rtl="0">
              <a:spcBef>
                <a:spcPts val="0"/>
              </a:spcBef>
              <a:spcAft>
                <a:spcPts val="0"/>
              </a:spcAft>
              <a:buSzPts val="1800"/>
              <a:buChar char="●"/>
            </a:pPr>
            <a:r>
              <a:rPr lang="en" dirty="0"/>
              <a:t>Lessons from studies in informal language learning =&gt; incidental SLA</a:t>
            </a:r>
          </a:p>
          <a:p>
            <a:pPr marL="457200" lvl="0" indent="-342900" algn="l" rtl="0">
              <a:spcBef>
                <a:spcPts val="0"/>
              </a:spcBef>
              <a:spcAft>
                <a:spcPts val="0"/>
              </a:spcAft>
              <a:buSzPts val="1800"/>
              <a:buChar char="●"/>
            </a:pPr>
            <a:endParaRPr lang="en" dirty="0"/>
          </a:p>
          <a:p>
            <a:pPr marL="114300" lvl="0" indent="0" algn="l" rtl="0">
              <a:spcBef>
                <a:spcPts val="0"/>
              </a:spcBef>
              <a:spcAft>
                <a:spcPts val="0"/>
              </a:spcAft>
              <a:buSzPts val="1800"/>
              <a:buNone/>
            </a:pPr>
            <a:r>
              <a:rPr lang="en" sz="1200" dirty="0" err="1"/>
              <a:t>Sockett</a:t>
            </a:r>
            <a:r>
              <a:rPr lang="en" sz="1200" dirty="0"/>
              <a:t>, G.</a:t>
            </a: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1313</TotalTime>
  <Words>2047</Words>
  <Application>Microsoft Macintosh PowerPoint</Application>
  <PresentationFormat>On-screen Show (16:9)</PresentationFormat>
  <Paragraphs>92</Paragraphs>
  <Slides>11</Slides>
  <Notes>11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Arial</vt:lpstr>
      <vt:lpstr>Simple Light</vt:lpstr>
      <vt:lpstr> Language Teacher Education  for an AI World</vt:lpstr>
      <vt:lpstr>Underlying assumptions</vt:lpstr>
      <vt:lpstr>The new face of AI</vt:lpstr>
      <vt:lpstr>The nature of generative AI</vt:lpstr>
      <vt:lpstr>Developing critical AI literacy</vt:lpstr>
      <vt:lpstr>Narrow AI: AI writing tools from AWE to Grammarly</vt:lpstr>
      <vt:lpstr>Machine translation</vt:lpstr>
      <vt:lpstr>Instructional use</vt:lpstr>
      <vt:lpstr>AI Chatbots</vt:lpstr>
      <vt:lpstr>ChatGPT and the Future</vt:lpstr>
      <vt:lpstr>Q &amp; 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AI Writing Tools and    Language Learning </dc:title>
  <cp:lastModifiedBy>Robert Godwin-Jones</cp:lastModifiedBy>
  <cp:revision>15</cp:revision>
  <dcterms:modified xsi:type="dcterms:W3CDTF">2023-11-10T16:07:24Z</dcterms:modified>
</cp:coreProperties>
</file>