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306" r:id="rId5"/>
    <p:sldId id="307" r:id="rId6"/>
    <p:sldId id="261" r:id="rId7"/>
    <p:sldId id="308" r:id="rId8"/>
    <p:sldId id="346" r:id="rId9"/>
    <p:sldId id="310" r:id="rId10"/>
    <p:sldId id="311" r:id="rId11"/>
    <p:sldId id="323" r:id="rId12"/>
    <p:sldId id="309" r:id="rId13"/>
    <p:sldId id="312" r:id="rId14"/>
    <p:sldId id="315" r:id="rId15"/>
    <p:sldId id="321" r:id="rId16"/>
    <p:sldId id="344" r:id="rId17"/>
    <p:sldId id="345" r:id="rId18"/>
    <p:sldId id="349" r:id="rId19"/>
    <p:sldId id="35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Gill Sans MT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1A7FCD-2994-5B4D-9084-524233B70E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DAA32-DE1C-0F46-A6B5-40DAC3981E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32909-1EC6-3746-8150-613008B94B8C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6BCDD-BA00-2543-80D9-94F36B650E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6F001-C8E9-6640-8548-BFEDD1594B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2A8B4-FFB1-3A47-8978-2B37DAA36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53830-4456-1F4A-82AA-90120BD549A9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27665-F3E5-AA41-AAEE-65B621AB6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9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27665-F3E5-AA41-AAEE-65B621AB60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08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PPP: Present, practice, produce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27665-F3E5-AA41-AAEE-65B621AB60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7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27665-F3E5-AA41-AAEE-65B621AB60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72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Also:  inductive – corpus – show in 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27665-F3E5-AA41-AAEE-65B621AB60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3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Also:  inductive – corpus – show in 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27665-F3E5-AA41-AAEE-65B621AB60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86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Also:  inductive – corpus – show in 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27665-F3E5-AA41-AAEE-65B621AB60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7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954D2-6B9A-164E-9375-162BE402D0F1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A2687-1256-A843-82F7-EE05F0EAC8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3510D0-FDEA-DD4A-8D0A-DA91BA181156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1918A-2AC8-BA4B-A986-32307C016C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B9D22-8BA3-2040-855B-7BDE9675C4FC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95DBF-E458-DC4C-811A-D57E4D1FCF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9DF69F-7FF8-CD41-9451-9894B950BF5B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89BF2-B90A-504D-97D2-7777F89625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E5CBB7-66F8-104D-913A-96496FC077E9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23403-DB45-994C-98E5-0B14008047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C2762-A588-9D4E-8FF2-3D0B87F0DFD8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9E411F-F2F2-7344-BF53-D26956869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F9F684-0AAF-D14F-A89E-988FCD6C262F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E841B-B3B5-2546-82C0-4C2F4C50C6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0DCB4B-8209-5345-9F16-DB395CAA9633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73A01-1801-9A4A-9DAC-43F7A63164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CA2A5D-E0B5-8E4B-AEB8-37739311C2A3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C31D8-864B-354D-B4B9-8DED63CD5A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206889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068909" y="-33089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89" y="605790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576D058-D3F4-1547-8A13-4E202D731FF5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44DFAA3-0BA5-D34E-960F-D8CD736E2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095278-B2A8-5C4F-B722-AA5D5E9B68D3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88413-2CED-3F48-B28F-1F5293CCA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AF6174-6DF9-664A-986E-510547D0503B}" type="datetimeFigureOut">
              <a:rPr lang="en-US" smtClean="0"/>
              <a:pPr>
                <a:defRPr/>
              </a:pPr>
              <a:t>11/10/23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506976-3799-D048-ACEA-AEED170A7F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83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038" y="377952"/>
            <a:ext cx="7347857" cy="3566160"/>
          </a:xfrm>
        </p:spPr>
        <p:txBody>
          <a:bodyPr>
            <a:normAutofit/>
          </a:bodyPr>
          <a:lstStyle/>
          <a:p>
            <a:r>
              <a:rPr lang="en-US" sz="6600" dirty="0"/>
              <a:t>Optimizing SLA in blended learning environments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Robert Godwin-jones</a:t>
            </a:r>
          </a:p>
          <a:p>
            <a:r>
              <a:rPr lang="en-US" dirty="0"/>
              <a:t>Virginia Commonwealth university</a:t>
            </a:r>
          </a:p>
        </p:txBody>
      </p:sp>
    </p:spTree>
    <p:extLst>
      <p:ext uri="{BB962C8B-B14F-4D97-AF65-F5344CB8AC3E}">
        <p14:creationId xmlns:p14="http://schemas.microsoft.com/office/powerpoint/2010/main" val="219978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Linguistic 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Voices beyond the classroom instructor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Exposure to variety of speakers, in real time or asynchronously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Including regional dialects, other variations from standard language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Different language registers and digital uses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From formal language in television broadcasts to informal YouTubers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Digital platforms prepare students for real world in which online language use vital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Exposure to multilingualism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Superdiversity and </a:t>
            </a:r>
            <a:r>
              <a:rPr lang="en-US" dirty="0" err="1"/>
              <a:t>translanguaging</a:t>
            </a:r>
            <a:r>
              <a:rPr lang="en-US" dirty="0"/>
              <a:t> increasingly characterize digital world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Practice in using online tools/services to decipher and engage</a:t>
            </a:r>
          </a:p>
          <a:p>
            <a:pPr lvl="1">
              <a:buSzPct val="90000"/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Collaborative/cultural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Peer-to-peer and native speaker interactions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Opportunities for experiencing interactions in the target language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Development of linguistic skills as well as strategic and pragmatic competence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Negotiating language and culture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Through exchanges such as </a:t>
            </a:r>
            <a:r>
              <a:rPr lang="en-US" dirty="0" err="1"/>
              <a:t>eTandem</a:t>
            </a:r>
            <a:r>
              <a:rPr lang="en-US" dirty="0"/>
              <a:t> or through multilateral platforms [Lang Forward!]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Can be organized as class exchanges or on individual basis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Intercultural communication competence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Person-to-person encounters can dispel stereotypes and promote tolerance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Need for critical reflection supplied through mediation and written </a:t>
            </a:r>
          </a:p>
          <a:p>
            <a:pPr marL="201168" lvl="1" indent="0">
              <a:buSzPct val="90000"/>
              <a:buNone/>
            </a:pPr>
            <a:endParaRPr lang="en-US" dirty="0"/>
          </a:p>
          <a:p>
            <a:pPr lvl="1">
              <a:buSzPct val="90000"/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0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Language learning different from other disciplines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Not just content delivery but a skill needed to be practiced (communicative method)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Fours skills and 5 C’s (ACTFL) development including speaking ability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Integration of formal and informal learning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Textbook used may not be well suited to hybrid format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In-class and out-of-class activities need to be well integrated and support each other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Bringing everyone on board; upfront and ongoing support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Teachers may be anxious about 1) technology use, 2) new pedagogy, 3) losing control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Studies show best results are for serious students, “high achievers”; target laggards too</a:t>
            </a:r>
          </a:p>
        </p:txBody>
      </p:sp>
    </p:spTree>
    <p:extLst>
      <p:ext uri="{BB962C8B-B14F-4D97-AF65-F5344CB8AC3E}">
        <p14:creationId xmlns:p14="http://schemas.microsoft.com/office/powerpoint/2010/main" val="85293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Setting up for hybrid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Start with pedagogy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What are the end goals? Target proficiency level? Move existing F2F class or start new?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Consider a design-based approach: deliberative, iterative process [ADDIE/TPACK models]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Choose mix of face-to-face and online that aligns with context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Curricular goals and practical concerns (tech support, part-time or grad student teachers)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Resources available locally (language lab, tech gurus, supportive administrators)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Plan out assessment strategy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Use traditional in-class assessments (quizzes, tests) and online homework scores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Evaluate individual language gains through journals, recordings, presentations, interviews</a:t>
            </a:r>
          </a:p>
        </p:txBody>
      </p:sp>
    </p:spTree>
    <p:extLst>
      <p:ext uri="{BB962C8B-B14F-4D97-AF65-F5344CB8AC3E}">
        <p14:creationId xmlns:p14="http://schemas.microsoft.com/office/powerpoint/2010/main" val="213893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What online materials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712" y="1845734"/>
            <a:ext cx="8846289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Most commonly used in hybrid courses  </a:t>
            </a:r>
            <a:r>
              <a:rPr lang="en-US" sz="1800" dirty="0"/>
              <a:t>[according to </a:t>
            </a:r>
            <a:r>
              <a:rPr lang="en-US" sz="1800" dirty="0" err="1"/>
              <a:t>Lomicka</a:t>
            </a:r>
            <a:r>
              <a:rPr lang="en-US" sz="1800" dirty="0"/>
              <a:t> &amp; Lord, 2019]</a:t>
            </a:r>
            <a:endParaRPr lang="en-US" sz="1800" b="1" dirty="0"/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Learning Management System [LMS]: Blackboard, Canvas, Moodle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Publisher-supplied websites or electronic workbook; self-graded exercises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Issues with LMS and publisher sites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LMS not designed for language learning; closed environment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Publisher sites: Vary in quality; mechanical drills; determines course content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Alternatives: Add-on options such as Open Educational Resources (OER)</a:t>
            </a:r>
            <a:endParaRPr lang="en-US" dirty="0"/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OER: Provides more flexibility in content ordering and content options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But requires local development or use of 3</a:t>
            </a:r>
            <a:r>
              <a:rPr lang="en-US" baseline="30000" dirty="0"/>
              <a:t>rd</a:t>
            </a:r>
            <a:r>
              <a:rPr lang="en-US" dirty="0"/>
              <a:t> party OER; coordination across sections</a:t>
            </a:r>
          </a:p>
        </p:txBody>
      </p:sp>
    </p:spTree>
    <p:extLst>
      <p:ext uri="{BB962C8B-B14F-4D97-AF65-F5344CB8AC3E}">
        <p14:creationId xmlns:p14="http://schemas.microsoft.com/office/powerpoint/2010/main" val="215205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36" y="286604"/>
            <a:ext cx="9128663" cy="1450757"/>
          </a:xfrm>
        </p:spPr>
        <p:txBody>
          <a:bodyPr/>
          <a:lstStyle/>
          <a:p>
            <a:r>
              <a:rPr lang="en-US" dirty="0"/>
              <a:t> Best practices and lessons learned:</a:t>
            </a:r>
            <a:br>
              <a:rPr lang="en-US" dirty="0"/>
            </a:br>
            <a:r>
              <a:rPr lang="en-US" dirty="0"/>
              <a:t>		Setting up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Make informed choice among many different models 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Mix of in-person and online may differ according to language, available resources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Start with desired outcomes, work back to determine optimal hybrid structure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Explore tech options that provide flexibility and interest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If using publisher-supplied web sites, consider supplementing with OER, other sources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Encourage and enable individual learning trajectories; use mobile devices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Provide sufficient training to instructors, support staff, students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Need for all involved to understand goals and responsibilities, including students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Everyone should have a reasonable comfort level and competence with tech used</a:t>
            </a:r>
          </a:p>
        </p:txBody>
      </p:sp>
    </p:spTree>
    <p:extLst>
      <p:ext uri="{BB962C8B-B14F-4D97-AF65-F5344CB8AC3E}">
        <p14:creationId xmlns:p14="http://schemas.microsoft.com/office/powerpoint/2010/main" val="232223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286604"/>
            <a:ext cx="9346018" cy="1450757"/>
          </a:xfrm>
        </p:spPr>
        <p:txBody>
          <a:bodyPr/>
          <a:lstStyle/>
          <a:p>
            <a:r>
              <a:rPr lang="en-US" dirty="0"/>
              <a:t>Best practices and lessons learned:</a:t>
            </a:r>
            <a:br>
              <a:rPr lang="en-US" dirty="0"/>
            </a:br>
            <a:r>
              <a:rPr lang="en-US" dirty="0"/>
              <a:t>		Optimizing the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845734"/>
            <a:ext cx="8835657" cy="4023360"/>
          </a:xfrm>
        </p:spPr>
        <p:txBody>
          <a:bodyPr>
            <a:normAutofit/>
          </a:bodyPr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Make well thought-out and fully-developed plan before semester starts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Make sure all tech resources have been set up and continue to be available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Clear and explicit syllabus, online directions, expectations; indicate sources for support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Good communication and student buy-in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Be transparent and explicit about course structure and goals; don’t change mid-stream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Regular check-ins; open communication lines; take feedback seriously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Emphasize to students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The critical importance of keeping on schedule, completing assignments before class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The expectation to become self-reliant, autonomous learners, but group work vital too</a:t>
            </a:r>
          </a:p>
          <a:p>
            <a:pPr marL="201168" lvl="1" indent="0">
              <a:buSzPct val="90000"/>
              <a:buNone/>
            </a:pPr>
            <a:endParaRPr lang="en-US" dirty="0"/>
          </a:p>
          <a:p>
            <a:pPr>
              <a:buSzPct val="90000"/>
              <a:buFont typeface="Wingdings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26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286604"/>
            <a:ext cx="8835657" cy="1450757"/>
          </a:xfrm>
        </p:spPr>
        <p:txBody>
          <a:bodyPr/>
          <a:lstStyle/>
          <a:p>
            <a:r>
              <a:rPr lang="en-US" dirty="0"/>
              <a:t>Best practices and lessons learned: 	  	 Teaching effectiveness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845734"/>
            <a:ext cx="8835657" cy="4023360"/>
          </a:xfrm>
        </p:spPr>
        <p:txBody>
          <a:bodyPr>
            <a:normAutofit/>
          </a:bodyPr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In course design, use each format for what it does best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Off-load grammar, drills, vocab exercises, videos to computer; in-class grammar a waste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Expect students to come prepared to engage in active language use; don’t redo lessons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Avoid in-class grammar presentations (especially in the L1)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At most, quick summary in L2; use student-led interactions; consider input processing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When possible, emphasize inductive learning from samples: corpora, authentic language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Keep class actively engaged in L2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Small group work; mini-projects; skits, games &amp; contests =&gt; real communication tasks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L1 use permitted when needed; same goes for mobile devices</a:t>
            </a:r>
          </a:p>
          <a:p>
            <a:pPr marL="201168" lvl="1" indent="0">
              <a:buSzPct val="90000"/>
              <a:buNone/>
            </a:pPr>
            <a:endParaRPr lang="en-US" dirty="0"/>
          </a:p>
          <a:p>
            <a:pPr>
              <a:buSzPct val="90000"/>
              <a:buFont typeface="Wingdings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725214"/>
            <a:ext cx="8835657" cy="1012147"/>
          </a:xfrm>
        </p:spPr>
        <p:txBody>
          <a:bodyPr/>
          <a:lstStyle/>
          <a:p>
            <a:r>
              <a:rPr lang="en-US" dirty="0"/>
              <a:t>Mobiles in blended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845734"/>
            <a:ext cx="8835657" cy="4023360"/>
          </a:xfrm>
        </p:spPr>
        <p:txBody>
          <a:bodyPr>
            <a:normAutofit/>
          </a:bodyPr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Do they belong in the classroom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Distraction factor. Depends on class size/dynamic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Easier integration of formal &amp; informal learning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Options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Limit use to particular activities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Use for homework assignments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Ignoring mobiles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Makes learning English a purely academic exercise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Does not set up students for informal and life-long learning =&gt; G-J white paper</a:t>
            </a:r>
          </a:p>
          <a:p>
            <a:pPr marL="201168" lvl="1" indent="0">
              <a:buSzPct val="90000"/>
              <a:buNone/>
            </a:pPr>
            <a:endParaRPr lang="en-US" dirty="0"/>
          </a:p>
          <a:p>
            <a:pPr>
              <a:buSzPct val="90000"/>
              <a:buFont typeface="Wingdings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02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" y="725214"/>
            <a:ext cx="8835657" cy="1012147"/>
          </a:xfrm>
        </p:spPr>
        <p:txBody>
          <a:bodyPr/>
          <a:lstStyle/>
          <a:p>
            <a:r>
              <a:rPr lang="en-US" dirty="0"/>
              <a:t>Group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845734"/>
            <a:ext cx="8835657" cy="4023360"/>
          </a:xfrm>
        </p:spPr>
        <p:txBody>
          <a:bodyPr>
            <a:normAutofit/>
          </a:bodyPr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Explore/discuss mobile apps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Language tools: dictionaries, translators, grammar guides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Writing tools: Grammarly, Google Docs, </a:t>
            </a:r>
            <a:r>
              <a:rPr lang="en-US" dirty="0" err="1"/>
              <a:t>ChatGPT</a:t>
            </a:r>
            <a:endParaRPr lang="en-US" dirty="0"/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Messaging apps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Others?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Summarize </a:t>
            </a:r>
            <a:r>
              <a:rPr lang="en-US"/>
              <a:t>in Google Doc</a:t>
            </a:r>
            <a:endParaRPr lang="en-US" dirty="0"/>
          </a:p>
          <a:p>
            <a:pPr>
              <a:buSzPct val="90000"/>
              <a:buFont typeface="Wingdings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89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dirty="0"/>
              <a:t> What is a porous classroom and why would I want one?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dirty="0"/>
              <a:t> Translating into classroom practice: Hybrid or blended format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dirty="0"/>
              <a:t> Benefits and Challenges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dirty="0"/>
              <a:t> Course set-up and materials selection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dirty="0"/>
              <a:t> Examples, lessons learned, and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79731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porous classroom?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041641" cy="4023360"/>
          </a:xfrm>
        </p:spPr>
        <p:txBody>
          <a:bodyPr>
            <a:normAutofit/>
          </a:bodyPr>
          <a:lstStyle/>
          <a:p>
            <a:r>
              <a:rPr lang="en-US" dirty="0"/>
              <a:t>Coined by Breen, 1999 (in “</a:t>
            </a:r>
            <a:r>
              <a:rPr lang="en-US" dirty="0" err="1"/>
              <a:t>lnterpreting</a:t>
            </a:r>
            <a:r>
              <a:rPr lang="en-US" dirty="0"/>
              <a:t> the Postmodern Condition”):</a:t>
            </a:r>
          </a:p>
          <a:p>
            <a:r>
              <a:rPr lang="en-US" dirty="0"/>
              <a:t>“Boundaries between the classroom, the school, the society, and the world are seen to be permeable</a:t>
            </a:r>
            <a:r>
              <a:rPr lang="en-US" sz="1900" dirty="0"/>
              <a:t>”  [Larsen-Freeman, 2018, p. 64 ]</a:t>
            </a:r>
          </a:p>
          <a:p>
            <a:r>
              <a:rPr lang="en-US" dirty="0"/>
              <a:t>“The classroom walls become its windows” [Breen, 1999, p. 55]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0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Porosity in &lt;=&gt; out of classroom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Online communities but local as well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When available, leverage nearby language resources, ethnic communities, heritage clubs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Opportunity for service learning components: civic &amp; linguistic engagement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Mobile devices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Phones in the classroom controversial but bridges gap between academia &amp; real world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Use to extend class activities, enable group projects, connect to online </a:t>
            </a:r>
            <a:r>
              <a:rPr lang="en-US" sz="1400" dirty="0"/>
              <a:t>[Godwin-Jones, 2018]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Future learner selves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Combine language learning with future professional and personal pursuits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Provide opportunities for individual exploration thru online sources </a:t>
            </a:r>
            <a:r>
              <a:rPr lang="en-US" sz="1400" dirty="0"/>
              <a:t>[Mathieu et al., 2019]</a:t>
            </a:r>
          </a:p>
        </p:txBody>
      </p:sp>
    </p:spTree>
    <p:extLst>
      <p:ext uri="{BB962C8B-B14F-4D97-AF65-F5344CB8AC3E}">
        <p14:creationId xmlns:p14="http://schemas.microsoft.com/office/powerpoint/2010/main" val="111821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Classroom porosity =&gt; Hybrid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>
            <a:normAutofit/>
          </a:bodyPr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Hybrid or blended format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Normal implementation: reduced contact hours, supplemented by work online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Mix can vary from 20% to 80% online; combine best of both formats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Flipped classroom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Usually references the practice of moving lectures out of class to digitized access at home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Idea is to free up class time for active learning; grammar/vocab at home not in class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Learning outcomes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Project studies/meta-analyses: at least equivalent to F2F outcomes </a:t>
            </a:r>
            <a:r>
              <a:rPr lang="en-US" sz="1500" dirty="0"/>
              <a:t>(McCarthy, 2016)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Ideal for digital natives; seen as “transformative”, “format of the future” </a:t>
            </a:r>
            <a:r>
              <a:rPr lang="en-US" sz="1500" dirty="0"/>
              <a:t>(</a:t>
            </a:r>
            <a:r>
              <a:rPr lang="en-US" sz="1500" dirty="0" err="1"/>
              <a:t>Grgurovic</a:t>
            </a:r>
            <a:r>
              <a:rPr lang="en-US" sz="1500" dirty="0"/>
              <a:t>, 2017)</a:t>
            </a:r>
          </a:p>
        </p:txBody>
      </p:sp>
    </p:spTree>
    <p:extLst>
      <p:ext uri="{BB962C8B-B14F-4D97-AF65-F5344CB8AC3E}">
        <p14:creationId xmlns:p14="http://schemas.microsoft.com/office/powerpoint/2010/main" val="42490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Why hybrid in language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Rationale is often not primarily pedagogical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Often impetus is to save money and reduce staff </a:t>
            </a:r>
            <a:r>
              <a:rPr lang="en-US" sz="1600" dirty="0"/>
              <a:t>(Anderson, 2018)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Reality: If done right, can be transformative but also more expensive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Principal advantage: Flexibility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Unlimited options in terms of how much and what kind of online resources to integrate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Opportunity to differentiate learning to accommodate different student needs/goals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Digital literacy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Helps in development of metalinguistic skills, knowledge of approaches to learning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Potential to motivate and promote autonomous learning; enable life-long skills</a:t>
            </a:r>
          </a:p>
        </p:txBody>
      </p:sp>
    </p:spTree>
    <p:extLst>
      <p:ext uri="{BB962C8B-B14F-4D97-AF65-F5344CB8AC3E}">
        <p14:creationId xmlns:p14="http://schemas.microsoft.com/office/powerpoint/2010/main" val="31791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What do online resources offer?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Access to authentic materials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Wealth of materials for native speakers in all languages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Includes written texts and multimedia =&gt; multimodal literacy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Multiple opportunities of written and oral language use through technology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Texting services such as WhatsApp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Videoconferencing: Skype, Facebook Messenger, many others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Opportunities for social connections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Social media: Facebook, Twitter, Instagram and country-specific versions 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Commercial services like </a:t>
            </a:r>
            <a:r>
              <a:rPr lang="en-US" dirty="0" err="1"/>
              <a:t>Babbel</a:t>
            </a:r>
            <a:r>
              <a:rPr lang="en-US" dirty="0"/>
              <a:t> or Duolingo: tutorials and conversation</a:t>
            </a:r>
          </a:p>
        </p:txBody>
      </p:sp>
    </p:spTree>
    <p:extLst>
      <p:ext uri="{BB962C8B-B14F-4D97-AF65-F5344CB8AC3E}">
        <p14:creationId xmlns:p14="http://schemas.microsoft.com/office/powerpoint/2010/main" val="421398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Informal language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Demonstrated incidental language learning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Using online resources for entertainment/socialization with language as byproduct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Recent studies show improvements in receptive &amp; productive skills </a:t>
            </a:r>
            <a:r>
              <a:rPr lang="en-US" sz="1500" dirty="0"/>
              <a:t>(Godwin-Jones, 2018)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Resources and rationale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Video/audio streaming (subtitles/lyrics); social media; online gaming; language services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Aligns with usage-based views of language: patterns over rules </a:t>
            </a:r>
            <a:r>
              <a:rPr lang="en-US" sz="1400" dirty="0"/>
              <a:t>(Ellis, 2017)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Caveats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Most studies focus on learners beyond the novice level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Almost all target English learners; resources for other languages vary</a:t>
            </a:r>
          </a:p>
        </p:txBody>
      </p:sp>
    </p:spTree>
    <p:extLst>
      <p:ext uri="{BB962C8B-B14F-4D97-AF65-F5344CB8AC3E}">
        <p14:creationId xmlns:p14="http://schemas.microsoft.com/office/powerpoint/2010/main" val="369637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286604"/>
            <a:ext cx="8229599" cy="1450757"/>
          </a:xfrm>
        </p:spPr>
        <p:txBody>
          <a:bodyPr/>
          <a:lstStyle/>
          <a:p>
            <a:r>
              <a:rPr lang="en-US" dirty="0"/>
              <a:t>Rise of “smart”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45734"/>
            <a:ext cx="8724901" cy="4023360"/>
          </a:xfrm>
        </p:spPr>
        <p:txBody>
          <a:bodyPr/>
          <a:lstStyle/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Advances in artificial intelligence + big data =&gt; Natural language processing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Popularity and usefulness of virtual assistants: Alexa, Siri, Google Assistant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Multilingual capabilities and translation services, embedded in “Internet of Things”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Use in support of language learning, not as replacement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Virtual assistants used in pronunciation exercises and speaking practice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Google Translate increasingly used for first drafts in professional &amp; educational settings</a:t>
            </a:r>
          </a:p>
          <a:p>
            <a:pPr>
              <a:buSzPct val="90000"/>
              <a:buFont typeface="Wingdings" charset="2"/>
              <a:buChar char="v"/>
            </a:pPr>
            <a:r>
              <a:rPr lang="en-US" b="1" dirty="0"/>
              <a:t> Integration into formal instruction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Usefulness of modeling use and discussing capabilities/limitations of services/devices</a:t>
            </a:r>
          </a:p>
          <a:p>
            <a:pPr lvl="1">
              <a:buSzPct val="90000"/>
              <a:buFont typeface="Arial" charset="0"/>
              <a:buChar char="•"/>
            </a:pPr>
            <a:r>
              <a:rPr lang="en-US" dirty="0"/>
              <a:t>Likelihood that teachers can learn from students on innovations in this area</a:t>
            </a:r>
          </a:p>
        </p:txBody>
      </p:sp>
    </p:spTree>
    <p:extLst>
      <p:ext uri="{BB962C8B-B14F-4D97-AF65-F5344CB8AC3E}">
        <p14:creationId xmlns:p14="http://schemas.microsoft.com/office/powerpoint/2010/main" val="182766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8078</TotalTime>
  <Words>1679</Words>
  <Application>Microsoft Macintosh PowerPoint</Application>
  <PresentationFormat>On-screen Show (4:3)</PresentationFormat>
  <Paragraphs>180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Gill Sans MT</vt:lpstr>
      <vt:lpstr>Wingdings</vt:lpstr>
      <vt:lpstr>Retrospect</vt:lpstr>
      <vt:lpstr>Optimizing SLA in blended learning environments</vt:lpstr>
      <vt:lpstr>Outline of presentation</vt:lpstr>
      <vt:lpstr>What is a porous classroom?</vt:lpstr>
      <vt:lpstr>Porosity in &lt;=&gt; out of classroom</vt:lpstr>
      <vt:lpstr>Classroom porosity =&gt; Hybrid </vt:lpstr>
      <vt:lpstr>Why hybrid in language learning?</vt:lpstr>
      <vt:lpstr>What do online resources offer?</vt:lpstr>
      <vt:lpstr>Informal language learning</vt:lpstr>
      <vt:lpstr>Rise of “smart” devices</vt:lpstr>
      <vt:lpstr>Linguistic diversity</vt:lpstr>
      <vt:lpstr>Collaborative/cultural integration</vt:lpstr>
      <vt:lpstr>Challenges</vt:lpstr>
      <vt:lpstr>Setting up for hybrid delivery</vt:lpstr>
      <vt:lpstr>What online materials to use?</vt:lpstr>
      <vt:lpstr> Best practices and lessons learned:   Setting up the course</vt:lpstr>
      <vt:lpstr>Best practices and lessons learned:   Optimizing the format</vt:lpstr>
      <vt:lpstr>Best practices and lessons learned:      Teaching effectiveness </vt:lpstr>
      <vt:lpstr>Mobiles in blended learning</vt:lpstr>
      <vt:lpstr>Group sessions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porous classroom: Integrating informal and online resources into language instruction</dc:title>
  <dc:creator>Robert Godwin-Jones</dc:creator>
  <cp:lastModifiedBy>Robert Godwin-Jones</cp:lastModifiedBy>
  <cp:revision>73</cp:revision>
  <dcterms:created xsi:type="dcterms:W3CDTF">2019-10-19T19:51:33Z</dcterms:created>
  <dcterms:modified xsi:type="dcterms:W3CDTF">2023-11-10T14:49:46Z</dcterms:modified>
</cp:coreProperties>
</file>